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9" r:id="rId3"/>
    <p:sldId id="345" r:id="rId4"/>
    <p:sldId id="344" r:id="rId5"/>
    <p:sldId id="261" r:id="rId6"/>
    <p:sldId id="346" r:id="rId7"/>
    <p:sldId id="263" r:id="rId8"/>
    <p:sldId id="262" r:id="rId9"/>
    <p:sldId id="264" r:id="rId10"/>
    <p:sldId id="265" r:id="rId11"/>
    <p:sldId id="268" r:id="rId12"/>
    <p:sldId id="267" r:id="rId13"/>
    <p:sldId id="269" r:id="rId14"/>
    <p:sldId id="270" r:id="rId15"/>
    <p:sldId id="1062" r:id="rId16"/>
    <p:sldId id="347" r:id="rId17"/>
    <p:sldId id="367" r:id="rId18"/>
    <p:sldId id="1167" r:id="rId19"/>
    <p:sldId id="1168" r:id="rId20"/>
    <p:sldId id="349" r:id="rId21"/>
    <p:sldId id="350" r:id="rId22"/>
    <p:sldId id="279" r:id="rId23"/>
    <p:sldId id="351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64" r:id="rId32"/>
    <p:sldId id="287" r:id="rId33"/>
    <p:sldId id="288" r:id="rId34"/>
    <p:sldId id="290" r:id="rId35"/>
    <p:sldId id="359" r:id="rId36"/>
    <p:sldId id="360" r:id="rId37"/>
    <p:sldId id="291" r:id="rId38"/>
    <p:sldId id="320" r:id="rId39"/>
    <p:sldId id="292" r:id="rId40"/>
    <p:sldId id="321" r:id="rId41"/>
    <p:sldId id="293" r:id="rId42"/>
    <p:sldId id="322" r:id="rId43"/>
    <p:sldId id="295" r:id="rId44"/>
    <p:sldId id="296" r:id="rId45"/>
    <p:sldId id="361" r:id="rId46"/>
    <p:sldId id="297" r:id="rId47"/>
    <p:sldId id="327" r:id="rId48"/>
    <p:sldId id="299" r:id="rId49"/>
    <p:sldId id="300" r:id="rId50"/>
    <p:sldId id="328" r:id="rId51"/>
    <p:sldId id="330" r:id="rId52"/>
    <p:sldId id="331" r:id="rId53"/>
    <p:sldId id="332" r:id="rId54"/>
    <p:sldId id="309" r:id="rId55"/>
    <p:sldId id="334" r:id="rId56"/>
    <p:sldId id="362" r:id="rId57"/>
    <p:sldId id="310" r:id="rId58"/>
    <p:sldId id="335" r:id="rId59"/>
    <p:sldId id="337" r:id="rId60"/>
    <p:sldId id="340" r:id="rId61"/>
    <p:sldId id="363" r:id="rId62"/>
    <p:sldId id="313" r:id="rId63"/>
    <p:sldId id="314" r:id="rId64"/>
    <p:sldId id="341" r:id="rId65"/>
    <p:sldId id="342" r:id="rId66"/>
    <p:sldId id="343" r:id="rId67"/>
    <p:sldId id="1166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CCFF33"/>
    <a:srgbClr val="009900"/>
    <a:srgbClr val="CCFF99"/>
    <a:srgbClr val="FFFFCC"/>
    <a:srgbClr val="696208"/>
    <a:srgbClr val="27425F"/>
    <a:srgbClr val="0000CC"/>
    <a:srgbClr val="0066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4" autoAdjust="0"/>
    <p:restoredTop sz="94660"/>
  </p:normalViewPr>
  <p:slideViewPr>
    <p:cSldViewPr>
      <p:cViewPr varScale="1">
        <p:scale>
          <a:sx n="99" d="100"/>
          <a:sy n="99" d="100"/>
        </p:scale>
        <p:origin x="24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C1D57-FC54-43DF-A714-B5B8975861C9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F54F0-EBA1-415C-B0D6-CDC7CB3981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3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C9851D-23E8-4658-833D-CE4E622F15C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80433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9319" y="4759975"/>
            <a:ext cx="5049526" cy="4509798"/>
          </a:xfrm>
          <a:noFill/>
          <a:ln/>
        </p:spPr>
        <p:txBody>
          <a:bodyPr/>
          <a:lstStyle/>
          <a:p>
            <a:pPr eaLnBrk="1" hangingPunct="1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9318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F54F0-EBA1-415C-B0D6-CDC7CB3981F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860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958" y="4344559"/>
            <a:ext cx="5486084" cy="4114221"/>
          </a:xfrm>
          <a:noFill/>
          <a:ln/>
        </p:spPr>
        <p:txBody>
          <a:bodyPr lIns="91728" tIns="45864" rIns="91728" bIns="45864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880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C9851D-23E8-4658-833D-CE4E622F15C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55012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F54F0-EBA1-415C-B0D6-CDC7CB3981F6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07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F26169-F084-4C85-BC70-8EAE4C9B1ECE}" type="datetime1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27267A-3C43-47C7-A73F-0C427D82D5D1}" type="datetime1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DB0765C-9945-4383-9FC9-BA2E10616A86}" type="datetime1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170" y="274638"/>
            <a:ext cx="742748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59170" y="1700213"/>
            <a:ext cx="3642648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2540" y="1700213"/>
            <a:ext cx="3644114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2B0ED-4BEB-47BD-81C4-36E4144490EE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  <p:transition advClick="0">
    <p:random/>
    <p:sndAc>
      <p:stSnd>
        <p:snd r:embed="rId1" name="WHOOSH.WAV"/>
      </p:stSnd>
    </p:sndAc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170" y="274638"/>
            <a:ext cx="742748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259170" y="1700213"/>
            <a:ext cx="3642648" cy="4425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2540" y="1700213"/>
            <a:ext cx="3644114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951E294F-72DE-41A5-9F6B-C472FF37EFDE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  <p:sp>
        <p:nvSpPr>
          <p:cNvPr id="7" name="Footer Placeholder 24">
            <a:extLst>
              <a:ext uri="{FF2B5EF4-FFF2-40B4-BE49-F238E27FC236}">
                <a16:creationId xmlns:a16="http://schemas.microsoft.com/office/drawing/2014/main" id="{FA137E74-AD0F-4AAB-8B1B-43375DF53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8884" y="6538279"/>
            <a:ext cx="5053818" cy="366397"/>
          </a:xfrm>
          <a:prstGeom prst="rect">
            <a:avLst/>
          </a:prstGeom>
        </p:spPr>
        <p:txBody>
          <a:bodyPr/>
          <a:lstStyle/>
          <a:p>
            <a:r>
              <a:rPr lang="pt-BR" sz="1108"/>
              <a:t>Audit ISO 22301:2012,1/ Rev 0 (c)Copyright. Sentral Sistem, Sep 2018</a:t>
            </a:r>
            <a:endParaRPr lang="en-US" sz="1108" dirty="0"/>
          </a:p>
        </p:txBody>
      </p:sp>
    </p:spTree>
    <p:extLst>
      <p:ext uri="{BB962C8B-B14F-4D97-AF65-F5344CB8AC3E}">
        <p14:creationId xmlns:p14="http://schemas.microsoft.com/office/powerpoint/2010/main" val="23308313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259A09E-A937-471B-A942-490D52A1C678}" type="datetime1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E04DD4-D8F4-428D-8227-1BEF86BC47BA}" type="datetime1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AA8DA1D-3639-4D84-A82A-8618FF066B7C}" type="datetime1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382E63-6BF6-43D0-BFA6-FCD936C252C3}" type="datetime1">
              <a:rPr lang="en-US" smtClean="0"/>
              <a:t>5/3/2021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8EE339-4071-4385-958F-5F9DAC359BF6}" type="datetime1">
              <a:rPr lang="en-US" smtClean="0"/>
              <a:t>5/3/2021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D9E077-3483-46CC-9679-739DB3C6E1B3}" type="datetime1">
              <a:rPr lang="en-US" smtClean="0"/>
              <a:t>5/3/2021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735DBE-204D-4440-8942-8C4C4075B6BE}" type="datetime1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8E7C3B-0D10-45CD-999B-2DEF6814E243}" type="datetime1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583362"/>
            <a:ext cx="5562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Audit ISO 22301:2012,1/ Rev 0 (c)Copyright. Sentral Sistem, Sep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7E6D747-54FB-493C-BD84-CC407E93D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4747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9FA1D2-0D26-49C9-8DB5-0465A8DAD25A}"/>
              </a:ext>
            </a:extLst>
          </p:cNvPr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4C428B-090B-4942-B086-7B3FE52B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03311" y="3544961"/>
            <a:ext cx="487680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54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Arial Narrow" panose="020B0606020202030204" pitchFamily="34" charset="0"/>
              </a:rPr>
              <a:t>Training</a:t>
            </a:r>
          </a:p>
          <a:p>
            <a:pPr algn="r"/>
            <a:r>
              <a:rPr lang="en-US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Internal audit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7320" y="5060232"/>
            <a:ext cx="716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Sistem </a:t>
            </a:r>
            <a:r>
              <a:rPr lang="en-US" sz="2000" b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Manajemen</a:t>
            </a:r>
            <a:r>
              <a:rPr lang="en-US" sz="20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Kelangsungan</a:t>
            </a:r>
            <a:r>
              <a:rPr lang="en-US" sz="20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Usaha </a:t>
            </a:r>
          </a:p>
          <a:p>
            <a:pPr algn="r"/>
            <a:r>
              <a:rPr lang="en-US" sz="20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2000" b="1" i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Business Continuity Management System</a:t>
            </a:r>
            <a:r>
              <a:rPr lang="en-US" sz="20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2308" y="5707559"/>
            <a:ext cx="3828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dirty="0">
                <a:solidFill>
                  <a:srgbClr val="00FF00"/>
                </a:solidFill>
                <a:latin typeface="Impact" panose="020B0806030902050204" pitchFamily="34" charset="0"/>
              </a:rPr>
              <a:t>ISO 22301 : 2012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454B9F-0ECD-44E2-9E66-5439A81AF2F2}"/>
              </a:ext>
            </a:extLst>
          </p:cNvPr>
          <p:cNvSpPr/>
          <p:nvPr/>
        </p:nvSpPr>
        <p:spPr>
          <a:xfrm>
            <a:off x="0" y="3428999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B002FD-3D80-4E95-A7CC-80AD6F05F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C1B77D-AAA5-498E-90B3-14BDF97CF98D}"/>
              </a:ext>
            </a:extLst>
          </p:cNvPr>
          <p:cNvSpPr/>
          <p:nvPr/>
        </p:nvSpPr>
        <p:spPr>
          <a:xfrm>
            <a:off x="0" y="0"/>
            <a:ext cx="9144000" cy="2057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219200" y="2348919"/>
            <a:ext cx="7287880" cy="5791200"/>
          </a:xfrm>
          <a:prstGeom prst="rect">
            <a:avLst/>
          </a:prstGeom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Tx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Internal Audit (first party)</a:t>
            </a:r>
          </a:p>
          <a:p>
            <a:pPr marR="0" lvl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>
                <a:schemeClr val="bg1"/>
              </a:buClr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dilaksanakan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oleh 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perusahaan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sendiri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Tujuannya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a.l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: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Menjaga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keefektifan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sistem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ada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Tx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External Audit (second party)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>
                <a:schemeClr val="bg1"/>
              </a:buClr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dilakukan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Customer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supplier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Tujuannya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a.l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Melihat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sistem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K3L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memastikan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bahwa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supplier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telah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menerapkan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sesuai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K3L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peraturan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perundang-undangan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Tx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Extrinsic Audit (third party)                                                          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dilaksanakan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oleh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suatu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badan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independen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(third party),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Tujuannya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a.l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kesesuaian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sistem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 y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dipunyai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perusahaan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 standard  </a:t>
            </a:r>
            <a:r>
              <a:rPr kumimoji="0" lang="id-ID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210" y="357917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76850" y="834781"/>
            <a:ext cx="32580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Impact" pitchFamily="34" charset="0"/>
              </a:rPr>
              <a:t>KLASIFIKASI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91000" y="243870"/>
            <a:ext cx="308770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600" b="1" cap="all" dirty="0">
                <a:ln w="9000" cmpd="sng">
                  <a:noFill/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  <a:endParaRPr lang="en-US" sz="9600" b="1" cap="all" spc="0" dirty="0">
              <a:ln w="9000" cmpd="sng">
                <a:noFill/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8FD3D815-C1AB-48F1-872A-1A057EE52592}"/>
              </a:ext>
            </a:extLst>
          </p:cNvPr>
          <p:cNvSpPr/>
          <p:nvPr/>
        </p:nvSpPr>
        <p:spPr>
          <a:xfrm rot="5400000">
            <a:off x="553447" y="2241519"/>
            <a:ext cx="495330" cy="504056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68E209D3-3311-4973-A899-D5244CEE96E3}"/>
              </a:ext>
            </a:extLst>
          </p:cNvPr>
          <p:cNvSpPr/>
          <p:nvPr/>
        </p:nvSpPr>
        <p:spPr>
          <a:xfrm rot="5400000">
            <a:off x="553447" y="3325785"/>
            <a:ext cx="495330" cy="504056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ardrop 17">
            <a:extLst>
              <a:ext uri="{FF2B5EF4-FFF2-40B4-BE49-F238E27FC236}">
                <a16:creationId xmlns:a16="http://schemas.microsoft.com/office/drawing/2014/main" id="{442D7C14-B6A1-4CAB-A51A-106208D4E5EC}"/>
              </a:ext>
            </a:extLst>
          </p:cNvPr>
          <p:cNvSpPr/>
          <p:nvPr/>
        </p:nvSpPr>
        <p:spPr>
          <a:xfrm rot="5400000">
            <a:off x="555002" y="4872785"/>
            <a:ext cx="495330" cy="504056"/>
          </a:xfrm>
          <a:prstGeom prst="teardrop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8A04F-E070-4C52-9624-A6385665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AC723E-5D51-4820-9E3A-B9198B6EDC52}"/>
              </a:ext>
            </a:extLst>
          </p:cNvPr>
          <p:cNvSpPr/>
          <p:nvPr/>
        </p:nvSpPr>
        <p:spPr>
          <a:xfrm>
            <a:off x="0" y="1980852"/>
            <a:ext cx="9144000" cy="15274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BDDE9-F54D-498E-BBFA-62F1DFD5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90600" cy="6858000"/>
          </a:xfrm>
          <a:prstGeom prst="rect">
            <a:avLst/>
          </a:prstGeom>
          <a:solidFill>
            <a:srgbClr val="7030A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873125"/>
            <a:endParaRPr lang="id-ID" sz="3100" b="0">
              <a:solidFill>
                <a:schemeClr val="bg1"/>
              </a:solidFill>
              <a:latin typeface="Arial" pitchFamily="34" charset="0"/>
            </a:endParaRP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1232811" y="188913"/>
            <a:ext cx="7598942" cy="6477991"/>
            <a:chOff x="616" y="144"/>
            <a:chExt cx="5411" cy="4299"/>
          </a:xfrm>
        </p:grpSpPr>
        <p:sp>
          <p:nvSpPr>
            <p:cNvPr id="35846" name="Oval 28"/>
            <p:cNvSpPr>
              <a:spLocks noChangeArrowheads="1"/>
            </p:cNvSpPr>
            <p:nvPr/>
          </p:nvSpPr>
          <p:spPr bwMode="auto">
            <a:xfrm>
              <a:off x="2120" y="1026"/>
              <a:ext cx="2090" cy="1452"/>
            </a:xfrm>
            <a:prstGeom prst="ellipse">
              <a:avLst/>
            </a:prstGeom>
            <a:solidFill>
              <a:schemeClr val="accent1">
                <a:alpha val="30980"/>
              </a:schemeClr>
            </a:solidFill>
            <a:ln w="12700" cap="sq">
              <a:solidFill>
                <a:srgbClr val="CC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5847" name="Text Box 3"/>
            <p:cNvSpPr txBox="1">
              <a:spLocks noChangeArrowheads="1"/>
            </p:cNvSpPr>
            <p:nvPr/>
          </p:nvSpPr>
          <p:spPr bwMode="auto">
            <a:xfrm>
              <a:off x="2232" y="1231"/>
              <a:ext cx="1967" cy="113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Audit: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>
                  <a:latin typeface="Times New Roman" pitchFamily="18" charset="0"/>
                </a:rPr>
                <a:t>proses yang sistematik, independen dan terdokumentasi untuk memperoleh bukti audit dan mengevaluasinya secara objektif untuk menentukan sejauh mana kriteria audit dipenuhi</a:t>
              </a:r>
            </a:p>
          </p:txBody>
        </p:sp>
        <p:sp>
          <p:nvSpPr>
            <p:cNvPr id="35848" name="Text Box 4"/>
            <p:cNvSpPr txBox="1">
              <a:spLocks noChangeArrowheads="1"/>
            </p:cNvSpPr>
            <p:nvPr/>
          </p:nvSpPr>
          <p:spPr bwMode="auto">
            <a:xfrm>
              <a:off x="4535" y="1248"/>
              <a:ext cx="1490" cy="70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 err="1">
                  <a:latin typeface="Times New Roman" pitchFamily="18" charset="0"/>
                </a:rPr>
                <a:t>Temuan</a:t>
              </a:r>
              <a:r>
                <a:rPr lang="en-US" sz="1400" dirty="0">
                  <a:latin typeface="Times New Roman" pitchFamily="18" charset="0"/>
                </a:rPr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>
                  <a:latin typeface="Times New Roman" pitchFamily="18" charset="0"/>
                </a:rPr>
                <a:t>Hasil </a:t>
              </a:r>
              <a:r>
                <a:rPr lang="en-US" sz="1400" b="0" dirty="0" err="1">
                  <a:latin typeface="Times New Roman" pitchFamily="18" charset="0"/>
                </a:rPr>
                <a:t>evaluasi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dari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bukti</a:t>
              </a:r>
              <a:r>
                <a:rPr lang="en-US" sz="1400" b="0" dirty="0">
                  <a:latin typeface="Times New Roman" pitchFamily="18" charset="0"/>
                </a:rPr>
                <a:t> audit yang </a:t>
              </a:r>
              <a:r>
                <a:rPr lang="en-US" sz="1400" b="0" dirty="0" err="1">
                  <a:latin typeface="Times New Roman" pitchFamily="18" charset="0"/>
                </a:rPr>
                <a:t>dibandingkan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dengan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kriteria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49" name="Text Box 5"/>
            <p:cNvSpPr txBox="1">
              <a:spLocks noChangeArrowheads="1"/>
            </p:cNvSpPr>
            <p:nvPr/>
          </p:nvSpPr>
          <p:spPr bwMode="auto">
            <a:xfrm>
              <a:off x="4344" y="2256"/>
              <a:ext cx="1633" cy="84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Bukti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>
                  <a:latin typeface="Times New Roman" pitchFamily="18" charset="0"/>
                </a:rPr>
                <a:t>Rekaman/catatan, pernyataan fakta atau informasi lainnya yang terkait dengan kriteria audit dan dapat diverifikasi</a:t>
              </a:r>
            </a:p>
          </p:txBody>
        </p:sp>
        <p:sp>
          <p:nvSpPr>
            <p:cNvPr id="35850" name="Text Box 6"/>
            <p:cNvSpPr txBox="1">
              <a:spLocks noChangeArrowheads="1"/>
            </p:cNvSpPr>
            <p:nvPr/>
          </p:nvSpPr>
          <p:spPr bwMode="auto">
            <a:xfrm>
              <a:off x="4537" y="3312"/>
              <a:ext cx="1490" cy="113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>
                  <a:latin typeface="Times New Roman" pitchFamily="18" charset="0"/>
                </a:rPr>
                <a:t>Kesimpulan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>
                  <a:latin typeface="Times New Roman" pitchFamily="18" charset="0"/>
                </a:rPr>
                <a:t>Hasil </a:t>
              </a:r>
              <a:r>
                <a:rPr lang="en-US" sz="1400" b="0" dirty="0" err="1">
                  <a:latin typeface="Times New Roman" pitchFamily="18" charset="0"/>
                </a:rPr>
                <a:t>dari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suatu</a:t>
              </a:r>
              <a:r>
                <a:rPr lang="en-US" sz="1400" b="0" dirty="0">
                  <a:latin typeface="Times New Roman" pitchFamily="18" charset="0"/>
                </a:rPr>
                <a:t> audit yang </a:t>
              </a:r>
              <a:r>
                <a:rPr lang="en-US" sz="1400" b="0" dirty="0" err="1">
                  <a:latin typeface="Times New Roman" pitchFamily="18" charset="0"/>
                </a:rPr>
                <a:t>disampaikan</a:t>
              </a:r>
              <a:r>
                <a:rPr lang="en-US" sz="1400" b="0" dirty="0">
                  <a:latin typeface="Times New Roman" pitchFamily="18" charset="0"/>
                </a:rPr>
                <a:t> oleh </a:t>
              </a:r>
              <a:r>
                <a:rPr lang="en-US" sz="1400" b="0" dirty="0" err="1">
                  <a:latin typeface="Times New Roman" pitchFamily="18" charset="0"/>
                </a:rPr>
                <a:t>tim</a:t>
              </a:r>
              <a:r>
                <a:rPr lang="en-US" sz="1400" b="0" dirty="0">
                  <a:latin typeface="Times New Roman" pitchFamily="18" charset="0"/>
                </a:rPr>
                <a:t> audit </a:t>
              </a:r>
              <a:r>
                <a:rPr lang="en-US" sz="1400" b="0" dirty="0" err="1">
                  <a:latin typeface="Times New Roman" pitchFamily="18" charset="0"/>
                </a:rPr>
                <a:t>setelah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mempertimbangkan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tujuan</a:t>
              </a:r>
              <a:r>
                <a:rPr lang="en-US" sz="1400" b="0" dirty="0">
                  <a:latin typeface="Times New Roman" pitchFamily="18" charset="0"/>
                </a:rPr>
                <a:t> audit dan </a:t>
              </a:r>
              <a:r>
                <a:rPr lang="en-US" sz="1400" b="0" dirty="0" err="1">
                  <a:latin typeface="Times New Roman" pitchFamily="18" charset="0"/>
                </a:rPr>
                <a:t>seluruh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temuan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51" name="Text Box 7"/>
            <p:cNvSpPr txBox="1">
              <a:spLocks noChangeArrowheads="1"/>
            </p:cNvSpPr>
            <p:nvPr/>
          </p:nvSpPr>
          <p:spPr bwMode="auto">
            <a:xfrm>
              <a:off x="2688" y="2702"/>
              <a:ext cx="1393" cy="55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>
                  <a:latin typeface="Times New Roman" pitchFamily="18" charset="0"/>
                </a:rPr>
                <a:t>Tim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>
                  <a:latin typeface="Times New Roman" pitchFamily="18" charset="0"/>
                </a:rPr>
                <a:t>Satu </a:t>
              </a:r>
              <a:r>
                <a:rPr lang="en-US" sz="1400" b="0" dirty="0" err="1">
                  <a:latin typeface="Times New Roman" pitchFamily="18" charset="0"/>
                </a:rPr>
                <a:t>atau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lebih</a:t>
              </a:r>
              <a:r>
                <a:rPr lang="en-US" sz="1400" b="0" dirty="0">
                  <a:latin typeface="Times New Roman" pitchFamily="18" charset="0"/>
                </a:rPr>
                <a:t> auditor yang </a:t>
              </a:r>
              <a:r>
                <a:rPr lang="en-US" sz="1400" b="0" dirty="0" err="1">
                  <a:latin typeface="Times New Roman" pitchFamily="18" charset="0"/>
                </a:rPr>
                <a:t>melakukan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52" name="Text Box 8"/>
            <p:cNvSpPr txBox="1">
              <a:spLocks noChangeArrowheads="1"/>
            </p:cNvSpPr>
            <p:nvPr/>
          </p:nvSpPr>
          <p:spPr bwMode="auto">
            <a:xfrm>
              <a:off x="2605" y="3600"/>
              <a:ext cx="1392" cy="70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>
                  <a:latin typeface="Times New Roman" pitchFamily="18" charset="0"/>
                </a:rPr>
                <a:t>Auditor: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>
                  <a:latin typeface="Times New Roman" pitchFamily="18" charset="0"/>
                </a:rPr>
                <a:t>Orang yang </a:t>
              </a:r>
              <a:r>
                <a:rPr lang="en-US" sz="1400" b="0" dirty="0" err="1">
                  <a:latin typeface="Times New Roman" pitchFamily="18" charset="0"/>
                </a:rPr>
                <a:t>memiliki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kompetensi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untuk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melakukan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53" name="Text Box 9"/>
            <p:cNvSpPr txBox="1">
              <a:spLocks noChangeArrowheads="1"/>
            </p:cNvSpPr>
            <p:nvPr/>
          </p:nvSpPr>
          <p:spPr bwMode="auto">
            <a:xfrm>
              <a:off x="815" y="3314"/>
              <a:ext cx="1393" cy="9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Technical Expert: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>
                  <a:latin typeface="Times New Roman" pitchFamily="18" charset="0"/>
                </a:rPr>
                <a:t>Orang yang memiliki pengetahuan atau keahlian khusus terhadap subyek yang diaudit</a:t>
              </a:r>
            </a:p>
          </p:txBody>
        </p:sp>
        <p:sp>
          <p:nvSpPr>
            <p:cNvPr id="35854" name="Text Box 10"/>
            <p:cNvSpPr txBox="1">
              <a:spLocks noChangeArrowheads="1"/>
            </p:cNvSpPr>
            <p:nvPr/>
          </p:nvSpPr>
          <p:spPr bwMode="auto">
            <a:xfrm>
              <a:off x="616" y="2217"/>
              <a:ext cx="1633" cy="84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 err="1">
                  <a:latin typeface="Times New Roman" pitchFamily="18" charset="0"/>
                </a:rPr>
                <a:t>Kriteria</a:t>
              </a:r>
              <a:r>
                <a:rPr lang="en-US" sz="1400" dirty="0">
                  <a:latin typeface="Times New Roman" pitchFamily="18" charset="0"/>
                </a:rPr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Seperangkat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kebijakan</a:t>
              </a:r>
              <a:r>
                <a:rPr lang="en-US" sz="1400" b="0" dirty="0">
                  <a:latin typeface="Times New Roman" pitchFamily="18" charset="0"/>
                </a:rPr>
                <a:t>, </a:t>
              </a:r>
              <a:r>
                <a:rPr lang="en-US" sz="1400" b="0" dirty="0" err="1">
                  <a:latin typeface="Times New Roman" pitchFamily="18" charset="0"/>
                </a:rPr>
                <a:t>prosedur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atau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persyaratan</a:t>
              </a:r>
              <a:r>
                <a:rPr lang="en-US" sz="1400" b="0" dirty="0">
                  <a:latin typeface="Times New Roman" pitchFamily="18" charset="0"/>
                </a:rPr>
                <a:t> yang </a:t>
              </a:r>
              <a:r>
                <a:rPr lang="en-US" sz="1400" b="0" dirty="0" err="1">
                  <a:latin typeface="Times New Roman" pitchFamily="18" charset="0"/>
                </a:rPr>
                <a:t>digunakan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sebagai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acuan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55" name="Text Box 11"/>
            <p:cNvSpPr txBox="1">
              <a:spLocks noChangeArrowheads="1"/>
            </p:cNvSpPr>
            <p:nvPr/>
          </p:nvSpPr>
          <p:spPr bwMode="auto">
            <a:xfrm>
              <a:off x="729" y="657"/>
              <a:ext cx="1393" cy="70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 err="1">
                  <a:latin typeface="Times New Roman" pitchFamily="18" charset="0"/>
                </a:rPr>
                <a:t>Klien</a:t>
              </a:r>
              <a:r>
                <a:rPr lang="en-US" sz="1400" dirty="0">
                  <a:latin typeface="Times New Roman" pitchFamily="18" charset="0"/>
                </a:rPr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Organisasi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atau</a:t>
              </a:r>
              <a:r>
                <a:rPr lang="en-US" sz="1400" b="0" dirty="0">
                  <a:latin typeface="Times New Roman" pitchFamily="18" charset="0"/>
                </a:rPr>
                <a:t> orang yang </a:t>
              </a:r>
              <a:r>
                <a:rPr lang="en-US" sz="1400" b="0" dirty="0" err="1">
                  <a:latin typeface="Times New Roman" pitchFamily="18" charset="0"/>
                </a:rPr>
                <a:t>meminta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pelaksanaan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56" name="Text Box 12"/>
            <p:cNvSpPr txBox="1">
              <a:spLocks noChangeArrowheads="1"/>
            </p:cNvSpPr>
            <p:nvPr/>
          </p:nvSpPr>
          <p:spPr bwMode="auto">
            <a:xfrm>
              <a:off x="2400" y="144"/>
              <a:ext cx="1632" cy="84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Program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>
                  <a:latin typeface="Times New Roman" pitchFamily="18" charset="0"/>
                </a:rPr>
                <a:t>Sekumpulan rencana audit yang direncanakan dalam waktu tertentu dan diarahkan untuk maksud tertentu</a:t>
              </a:r>
            </a:p>
          </p:txBody>
        </p:sp>
        <p:sp>
          <p:nvSpPr>
            <p:cNvPr id="35857" name="Text Box 13"/>
            <p:cNvSpPr txBox="1">
              <a:spLocks noChangeArrowheads="1"/>
            </p:cNvSpPr>
            <p:nvPr/>
          </p:nvSpPr>
          <p:spPr bwMode="auto">
            <a:xfrm>
              <a:off x="4382" y="430"/>
              <a:ext cx="1391" cy="55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>
                  <a:latin typeface="Times New Roman" pitchFamily="18" charset="0"/>
                </a:rPr>
                <a:t>Auditee: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Organisasi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atau</a:t>
              </a:r>
              <a:r>
                <a:rPr lang="en-US" sz="1400" b="0" dirty="0">
                  <a:latin typeface="Times New Roman" pitchFamily="18" charset="0"/>
                </a:rPr>
                <a:t> orang yang </a:t>
              </a:r>
              <a:r>
                <a:rPr lang="en-US" sz="1400" b="0" dirty="0" err="1">
                  <a:latin typeface="Times New Roman" pitchFamily="18" charset="0"/>
                </a:rPr>
                <a:t>diaudit</a:t>
              </a:r>
              <a:endParaRPr lang="en-US" sz="1400" b="0" dirty="0">
                <a:latin typeface="Times New Roman" pitchFamily="18" charset="0"/>
              </a:endParaRPr>
            </a:p>
          </p:txBody>
        </p:sp>
        <p:sp>
          <p:nvSpPr>
            <p:cNvPr id="35858" name="Line 14"/>
            <p:cNvSpPr>
              <a:spLocks noChangeShapeType="1"/>
            </p:cNvSpPr>
            <p:nvPr/>
          </p:nvSpPr>
          <p:spPr bwMode="auto">
            <a:xfrm flipH="1" flipV="1">
              <a:off x="1986" y="1135"/>
              <a:ext cx="510" cy="161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59" name="Line 15"/>
            <p:cNvSpPr>
              <a:spLocks noChangeShapeType="1"/>
            </p:cNvSpPr>
            <p:nvPr/>
          </p:nvSpPr>
          <p:spPr bwMode="auto">
            <a:xfrm flipH="1" flipV="1">
              <a:off x="3168" y="960"/>
              <a:ext cx="0" cy="2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0" name="Line 16"/>
            <p:cNvSpPr>
              <a:spLocks noChangeShapeType="1"/>
            </p:cNvSpPr>
            <p:nvPr/>
          </p:nvSpPr>
          <p:spPr bwMode="auto">
            <a:xfrm flipH="1" flipV="1">
              <a:off x="4162" y="1776"/>
              <a:ext cx="336" cy="0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1" name="Line 17"/>
            <p:cNvSpPr>
              <a:spLocks noChangeShapeType="1"/>
            </p:cNvSpPr>
            <p:nvPr/>
          </p:nvSpPr>
          <p:spPr bwMode="auto">
            <a:xfrm flipV="1">
              <a:off x="3936" y="989"/>
              <a:ext cx="599" cy="307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2" name="Line 18"/>
            <p:cNvSpPr>
              <a:spLocks noChangeShapeType="1"/>
            </p:cNvSpPr>
            <p:nvPr/>
          </p:nvSpPr>
          <p:spPr bwMode="auto">
            <a:xfrm flipH="1" flipV="1">
              <a:off x="3271" y="2390"/>
              <a:ext cx="0" cy="2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3" name="Line 19"/>
            <p:cNvSpPr>
              <a:spLocks noChangeShapeType="1"/>
            </p:cNvSpPr>
            <p:nvPr/>
          </p:nvSpPr>
          <p:spPr bwMode="auto">
            <a:xfrm flipH="1" flipV="1">
              <a:off x="3299" y="3318"/>
              <a:ext cx="0" cy="282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4" name="Line 20"/>
            <p:cNvSpPr>
              <a:spLocks noChangeShapeType="1"/>
            </p:cNvSpPr>
            <p:nvPr/>
          </p:nvSpPr>
          <p:spPr bwMode="auto">
            <a:xfrm flipH="1" flipV="1">
              <a:off x="5232" y="2016"/>
              <a:ext cx="0" cy="288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5" name="Line 21"/>
            <p:cNvSpPr>
              <a:spLocks noChangeShapeType="1"/>
            </p:cNvSpPr>
            <p:nvPr/>
          </p:nvSpPr>
          <p:spPr bwMode="auto">
            <a:xfrm flipH="1" flipV="1">
              <a:off x="5232" y="3024"/>
              <a:ext cx="0" cy="288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6" name="Line 22"/>
            <p:cNvSpPr>
              <a:spLocks noChangeShapeType="1"/>
            </p:cNvSpPr>
            <p:nvPr/>
          </p:nvSpPr>
          <p:spPr bwMode="auto">
            <a:xfrm flipH="1">
              <a:off x="2166" y="3770"/>
              <a:ext cx="58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stealth" w="sm" len="sm"/>
              <a:tailEnd type="stealth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7" name="Line 23"/>
            <p:cNvSpPr>
              <a:spLocks noChangeShapeType="1"/>
            </p:cNvSpPr>
            <p:nvPr/>
          </p:nvSpPr>
          <p:spPr bwMode="auto">
            <a:xfrm flipV="1">
              <a:off x="2112" y="2845"/>
              <a:ext cx="636" cy="563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68" name="Line 24"/>
            <p:cNvSpPr>
              <a:spLocks noChangeShapeType="1"/>
            </p:cNvSpPr>
            <p:nvPr/>
          </p:nvSpPr>
          <p:spPr bwMode="auto">
            <a:xfrm flipV="1">
              <a:off x="1656" y="1842"/>
              <a:ext cx="510" cy="298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5844" name="WordArt 29"/>
          <p:cNvSpPr>
            <a:spLocks noChangeArrowheads="1" noChangeShapeType="1" noTextEdit="1"/>
          </p:cNvSpPr>
          <p:nvPr/>
        </p:nvSpPr>
        <p:spPr bwMode="auto">
          <a:xfrm rot="5400000">
            <a:off x="-2557096" y="3166696"/>
            <a:ext cx="6096000" cy="524608"/>
          </a:xfrm>
          <a:prstGeom prst="rect">
            <a:avLst/>
          </a:prstGeom>
        </p:spPr>
        <p:txBody>
          <a:bodyPr vert="wordArt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en-US" sz="3600" b="1" kern="10" dirty="0">
                <a:ln w="12700">
                  <a:solidFill>
                    <a:srgbClr val="C4B596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53882" dir="2700000" algn="ctr" rotWithShape="0">
                    <a:srgbClr val="CBCBCB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KONSEP AUDIT</a:t>
            </a:r>
          </a:p>
        </p:txBody>
      </p:sp>
      <p:sp>
        <p:nvSpPr>
          <p:cNvPr id="35845" name="Text Box 32"/>
          <p:cNvSpPr txBox="1">
            <a:spLocks noChangeArrowheads="1"/>
          </p:cNvSpPr>
          <p:nvPr/>
        </p:nvSpPr>
        <p:spPr bwMode="auto">
          <a:xfrm>
            <a:off x="993513" y="6332199"/>
            <a:ext cx="259373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ISO 19011:2018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77EF3-067F-426E-9783-860F93111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7EA53B-FDC6-4C20-9D41-1CC83A43F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smplewased">
            <a:extLst>
              <a:ext uri="{FF2B5EF4-FFF2-40B4-BE49-F238E27FC236}">
                <a16:creationId xmlns:a16="http://schemas.microsoft.com/office/drawing/2014/main" id="{70E71987-6470-41D1-A886-7BBCABFD0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-27384"/>
            <a:ext cx="3959087" cy="688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3962400" y="0"/>
            <a:ext cx="5181600" cy="688538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9396" y="4379149"/>
            <a:ext cx="366478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500" b="1" cap="all" dirty="0">
                <a:ln w="9000" cmpd="sng">
                  <a:solidFill>
                    <a:srgbClr val="FFFF00"/>
                  </a:solidFill>
                  <a:prstDash val="solid"/>
                </a:ln>
                <a:solidFill>
                  <a:srgbClr val="C0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  <a:endParaRPr lang="en-US" sz="11500" b="1" cap="all" spc="0" dirty="0">
              <a:ln w="9000" cmpd="sng">
                <a:solidFill>
                  <a:srgbClr val="FFFF00"/>
                </a:solidFill>
                <a:prstDash val="solid"/>
              </a:ln>
              <a:solidFill>
                <a:srgbClr val="C0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400" y="3962400"/>
            <a:ext cx="37561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latin typeface="Impact" pitchFamily="34" charset="0"/>
              </a:rPr>
              <a:t>Prinsip-prinsip</a:t>
            </a:r>
            <a:r>
              <a:rPr lang="en-US" sz="4400" dirty="0">
                <a:latin typeface="Impact" pitchFamily="34" charset="0"/>
              </a:rPr>
              <a:t> </a:t>
            </a: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4085492" y="136525"/>
            <a:ext cx="5029200" cy="6601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50000"/>
              </a:spcBef>
              <a:buFontTx/>
              <a:buAutoNum type="alphaLcPeriod"/>
            </a:pPr>
            <a:r>
              <a:rPr lang="en-US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Memegang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Etika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</a:t>
            </a:r>
          </a:p>
          <a:p>
            <a:pPr marL="342900" indent="-342900">
              <a:lnSpc>
                <a:spcPct val="90000"/>
              </a:lnSpc>
              <a:spcBef>
                <a:spcPct val="50000"/>
              </a:spcBef>
            </a:pP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Dasar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profesionalisme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antara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lain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Kepercayaan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Integritas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Memegang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Kerahasiaan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Kebijaksanaan</a:t>
            </a:r>
            <a:endParaRPr lang="en-US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50000"/>
              </a:spcBef>
              <a:buFontTx/>
              <a:buAutoNum type="alphaLcPeriod" startAt="2"/>
            </a:pPr>
            <a:r>
              <a:rPr lang="en-US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Kejujuran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dalam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Penyampaian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</a:t>
            </a:r>
          </a:p>
          <a:p>
            <a:pPr marL="342900" indent="-342900">
              <a:lnSpc>
                <a:spcPct val="90000"/>
              </a:lnSpc>
              <a:spcBef>
                <a:spcPct val="50000"/>
              </a:spcBef>
            </a:pP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Kewajiban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melaporkan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sebenarnya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tepat</a:t>
            </a:r>
            <a:endParaRPr lang="en-US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Memegang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Nilai-nilai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Profesionalisme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</a:t>
            </a:r>
          </a:p>
          <a:p>
            <a:pPr marL="342900" indent="-342900">
              <a:lnSpc>
                <a:spcPct val="90000"/>
              </a:lnSpc>
              <a:spcBef>
                <a:spcPct val="50000"/>
              </a:spcBef>
            </a:pP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Menerapkan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ketepatan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dalam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pengambilan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keputusan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pada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pelaksanaan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audit</a:t>
            </a:r>
          </a:p>
          <a:p>
            <a:pPr marL="342900" indent="-342900">
              <a:lnSpc>
                <a:spcPct val="90000"/>
              </a:lnSpc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d.  </a:t>
            </a:r>
            <a:r>
              <a:rPr lang="en-US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Independen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</a:t>
            </a:r>
          </a:p>
          <a:p>
            <a:pPr marL="342900" indent="-342900">
              <a:lnSpc>
                <a:spcPct val="90000"/>
              </a:lnSpc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Objektif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terhindar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dari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konflik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kepentingan</a:t>
            </a:r>
            <a:endParaRPr lang="en-US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50000"/>
              </a:spcBef>
              <a:buFontTx/>
              <a:buAutoNum type="alphaLcPeriod" startAt="5"/>
            </a:pPr>
            <a:r>
              <a:rPr lang="en-US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Bukti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berdasarkan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Fakta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</a:t>
            </a:r>
          </a:p>
          <a:p>
            <a:pPr marL="339725">
              <a:lnSpc>
                <a:spcPct val="90000"/>
              </a:lnSpc>
              <a:spcBef>
                <a:spcPct val="50000"/>
              </a:spcBef>
            </a:pP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Metoda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rasional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mencapai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kesimpulan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audit yang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dapat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dipercaya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dalam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proses audit yang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sistematis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50000"/>
              </a:spcBef>
              <a:buFontTx/>
              <a:buAutoNum type="alphaLcPeriod" startAt="5"/>
            </a:pPr>
            <a:r>
              <a:rPr lang="en-US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Pendekatan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Risiko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</a:t>
            </a:r>
          </a:p>
          <a:p>
            <a:pPr marL="342900" indent="-342900">
              <a:lnSpc>
                <a:spcPct val="90000"/>
              </a:lnSpc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Metoda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audit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berdasarkan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risiko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fokus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terhadap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hal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signifikan</a:t>
            </a:r>
            <a:r>
              <a:rPr lang="en-US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30232" y="5833130"/>
            <a:ext cx="2327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Bagi</a:t>
            </a:r>
            <a:r>
              <a:rPr lang="en-US" sz="2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Auditor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FEF5EF-4CD8-48D2-B6B0-5171C6850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32BAA8-6A1C-42FA-A323-BE7CC3B457AA}"/>
              </a:ext>
            </a:extLst>
          </p:cNvPr>
          <p:cNvSpPr/>
          <p:nvPr/>
        </p:nvSpPr>
        <p:spPr>
          <a:xfrm>
            <a:off x="3913367" y="0"/>
            <a:ext cx="118281" cy="6885384"/>
          </a:xfrm>
          <a:prstGeom prst="rect">
            <a:avLst/>
          </a:prstGeom>
          <a:solidFill>
            <a:srgbClr val="CC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A3C88-5A04-4103-829A-1ACC44C2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E044E3-8CCB-4859-BE59-56741AB2E7BD}"/>
              </a:ext>
            </a:extLst>
          </p:cNvPr>
          <p:cNvSpPr/>
          <p:nvPr/>
        </p:nvSpPr>
        <p:spPr>
          <a:xfrm>
            <a:off x="-5856" y="0"/>
            <a:ext cx="3840732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200" y="1557248"/>
            <a:ext cx="37176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8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auditor</a:t>
            </a:r>
            <a:endParaRPr lang="en-US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727" y="991808"/>
            <a:ext cx="2433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solidFill>
                  <a:schemeClr val="bg2"/>
                </a:solidFill>
                <a:latin typeface="Brush Script MT" pitchFamily="66" charset="0"/>
              </a:rPr>
              <a:t>Kompetensi</a:t>
            </a:r>
            <a:endParaRPr lang="en-US" sz="4800" dirty="0">
              <a:solidFill>
                <a:schemeClr val="bg2"/>
              </a:solidFill>
              <a:latin typeface="Brush Script MT" pitchFamily="66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3834876" y="304800"/>
            <a:ext cx="5182918" cy="6400800"/>
          </a:xfrm>
          <a:prstGeom prst="rect">
            <a:avLst/>
          </a:prstGeom>
        </p:spPr>
        <p:txBody>
          <a:bodyPr/>
          <a:lstStyle/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C"/>
              <a:tabLst/>
              <a:defRPr/>
            </a:pP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Pendidikan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Pelatihan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Pengalaman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Kerja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Pengalaman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Audit. </a:t>
            </a: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Prinsip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prosedur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teknik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</a:t>
            </a: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tandard ISO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22301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Situasi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Isu</a:t>
            </a:r>
            <a:r>
              <a:rPr lang="en-US" dirty="0">
                <a:latin typeface="Arial" pitchFamily="34" charset="0"/>
                <a:cs typeface="Arial" pitchFamily="34" charset="0"/>
              </a:rPr>
              <a:t> Internal &amp;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Eksternal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Peraturan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perundangan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lain yang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berlaku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teknologi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Tambahan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skill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mengelola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seperti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perencanaan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mengorganisasi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komunikasi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mengarahkan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(Lead Auditor )</a:t>
            </a:r>
          </a:p>
          <a:p>
            <a:pPr marL="342900" marR="0" lvl="0" indent="-34290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SzTx/>
              <a:buFont typeface="Wingdings" pitchFamily="2" charset="2"/>
              <a:buChar char="C"/>
              <a:tabLst/>
              <a:defRPr/>
            </a:pP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Dibuktikan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Ijazah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pendidikan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Bukti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pelatihan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dirty="0">
                <a:latin typeface="Arial" pitchFamily="34" charset="0"/>
                <a:cs typeface="Arial" pitchFamily="34" charset="0"/>
              </a:rPr>
              <a:t> lulus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ujian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742950" marR="0" lvl="1" indent="-285750" defTabSz="914400" rtl="0" eaLnBrk="1" fontAlgn="auto" latinLnBrk="0" hangingPunct="1"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Bukti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pengalaman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kerja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pengalaman</a:t>
            </a:r>
            <a:r>
              <a:rPr lang="en-US" dirty="0">
                <a:latin typeface="Arial" pitchFamily="34" charset="0"/>
                <a:cs typeface="Arial" pitchFamily="34" charset="0"/>
              </a:rPr>
              <a:t> audit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4B1D24-E478-4DFC-9558-F578F65197C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6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6848" y="3030628"/>
            <a:ext cx="3840732" cy="38249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7E76F-A0DE-4CC0-90D4-5E6383A5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229F1F-C637-4CBB-90BE-AF97B28D6AFE}"/>
              </a:ext>
            </a:extLst>
          </p:cNvPr>
          <p:cNvSpPr/>
          <p:nvPr/>
        </p:nvSpPr>
        <p:spPr>
          <a:xfrm>
            <a:off x="3793884" y="0"/>
            <a:ext cx="81984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7BF3B-A9B8-4DAB-AF9B-C9328CE6D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2CD3B0-E209-420F-9434-5D57914B57B6}"/>
              </a:ext>
            </a:extLst>
          </p:cNvPr>
          <p:cNvSpPr/>
          <p:nvPr/>
        </p:nvSpPr>
        <p:spPr>
          <a:xfrm>
            <a:off x="0" y="0"/>
            <a:ext cx="40005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2" y="173829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4000500" y="501316"/>
            <a:ext cx="5105400" cy="6096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C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Memiliki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kemampuan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berkomunikasi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baik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lisan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maupun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tertulis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baik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Menjelaskan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maksud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baik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sesuai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level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Membuat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laporan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temuan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jelas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mudah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dimengerti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  <a:endParaRPr kumimoji="0" lang="id-ID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C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Memiliki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personal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atribute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baik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dapat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membuat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suasana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menjadi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nyaman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C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Memelihara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kemampuan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auditor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Diskusi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temuan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secara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regular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Diskusi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standard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Sistem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Lingkungan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terbaru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misalnya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mengakses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website ISO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Diskusi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teknik-teknik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baru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Pelatihan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ujian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ulang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secara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regular,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misalnya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3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tahun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sekali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@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1925" y="1243280"/>
            <a:ext cx="371768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8000" b="1" cap="all" dirty="0">
                <a:ln w="2857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rgbClr val="FF0066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auditor</a:t>
            </a:r>
            <a:endParaRPr lang="en-US" sz="8000" b="1" cap="all" spc="0" dirty="0">
              <a:ln w="28575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rgbClr val="FF0066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3235" y="726251"/>
            <a:ext cx="2433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solidFill>
                  <a:srgbClr val="FFFF00"/>
                </a:solidFill>
                <a:latin typeface="Brush Script MT" pitchFamily="66" charset="0"/>
              </a:rPr>
              <a:t>Kompetensi</a:t>
            </a:r>
            <a:endParaRPr lang="en-US" sz="4800" dirty="0">
              <a:solidFill>
                <a:srgbClr val="FFFF00"/>
              </a:solidFill>
              <a:latin typeface="Brush Script MT" pitchFamily="66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B490A2-8A52-4671-8871-884075C61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74497-8004-47A6-96F8-5F6423DBA0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49" b="100000" l="0" r="97400">
                        <a14:foregroundMark x1="79800" y1="35657" x2="79800" y2="35657"/>
                        <a14:foregroundMark x1="69800" y1="47185" x2="69800" y2="47185"/>
                        <a14:foregroundMark x1="73800" y1="35121" x2="73800" y2="35121"/>
                        <a14:foregroundMark x1="72200" y1="32440" x2="72200" y2="32440"/>
                        <a14:foregroundMark x1="70600" y1="41019" x2="70600" y2="41019"/>
                        <a14:foregroundMark x1="85400" y1="53351" x2="85400" y2="53351"/>
                        <a14:foregroundMark x1="75400" y1="54692" x2="75400" y2="54692"/>
                        <a14:foregroundMark x1="75400" y1="60054" x2="75400" y2="60054"/>
                      </a14:backgroundRemoval>
                    </a14:imgEffect>
                  </a14:imgLayer>
                </a14:imgProps>
              </a:ext>
            </a:extLst>
          </a:blip>
          <a:srcRect l="52321"/>
          <a:stretch/>
        </p:blipFill>
        <p:spPr>
          <a:xfrm flipH="1">
            <a:off x="161925" y="1525013"/>
            <a:ext cx="4000500" cy="53292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BD6ED-0E17-4CB8-A47C-CA2BD847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9" name="Picture 5" descr="smplewas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5754"/>
            <a:ext cx="3066132" cy="6809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4" name="Thought Bubble: Cloud 47113">
            <a:extLst>
              <a:ext uri="{FF2B5EF4-FFF2-40B4-BE49-F238E27FC236}">
                <a16:creationId xmlns:a16="http://schemas.microsoft.com/office/drawing/2014/main" id="{6ABC71FA-5233-4536-AD94-BD938FB5235F}"/>
              </a:ext>
            </a:extLst>
          </p:cNvPr>
          <p:cNvSpPr/>
          <p:nvPr/>
        </p:nvSpPr>
        <p:spPr>
          <a:xfrm flipV="1">
            <a:off x="2375737" y="1785674"/>
            <a:ext cx="1354348" cy="1098311"/>
          </a:xfrm>
          <a:prstGeom prst="cloudCallout">
            <a:avLst>
              <a:gd name="adj1" fmla="val -75912"/>
              <a:gd name="adj2" fmla="val 10825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2667000" y="1981200"/>
            <a:ext cx="730160" cy="719958"/>
            <a:chOff x="2823664" y="1865372"/>
            <a:chExt cx="791007" cy="779955"/>
          </a:xfrm>
        </p:grpSpPr>
        <p:sp>
          <p:nvSpPr>
            <p:cNvPr id="26" name="Oval 25"/>
            <p:cNvSpPr/>
            <p:nvPr/>
          </p:nvSpPr>
          <p:spPr>
            <a:xfrm>
              <a:off x="2823664" y="1865372"/>
              <a:ext cx="791007" cy="779955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939531" y="2079256"/>
              <a:ext cx="538759" cy="3494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90000"/>
                </a:lnSpc>
                <a:defRPr/>
              </a:pPr>
              <a:r>
                <a:rPr lang="en-US" sz="1662" b="1" dirty="0" err="1">
                  <a:solidFill>
                    <a:schemeClr val="bg1"/>
                  </a:solidFill>
                </a:rPr>
                <a:t>Etis</a:t>
              </a:r>
              <a:endParaRPr lang="en-US" sz="1662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40842" y="1841383"/>
            <a:ext cx="987238" cy="989397"/>
            <a:chOff x="4160912" y="1709081"/>
            <a:chExt cx="1069508" cy="1071847"/>
          </a:xfrm>
        </p:grpSpPr>
        <p:sp>
          <p:nvSpPr>
            <p:cNvPr id="44" name="Oval 43"/>
            <p:cNvSpPr/>
            <p:nvPr/>
          </p:nvSpPr>
          <p:spPr>
            <a:xfrm>
              <a:off x="4160912" y="1709081"/>
              <a:ext cx="1069508" cy="1071847"/>
            </a:xfrm>
            <a:prstGeom prst="ellipse">
              <a:avLst/>
            </a:prstGeom>
            <a:solidFill>
              <a:srgbClr val="254061"/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327050" y="1957525"/>
              <a:ext cx="719294" cy="598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90000"/>
                </a:lnSpc>
                <a:defRPr/>
              </a:pPr>
              <a:r>
                <a:rPr lang="en-US" sz="1662" b="1" dirty="0">
                  <a:solidFill>
                    <a:schemeClr val="bg1"/>
                  </a:solidFill>
                </a:rPr>
                <a:t>Open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en-US" sz="1662" b="1" dirty="0">
                  <a:solidFill>
                    <a:schemeClr val="bg1"/>
                  </a:solidFill>
                </a:rPr>
                <a:t>Mind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441144" y="1712550"/>
            <a:ext cx="1248438" cy="1251168"/>
            <a:chOff x="5894573" y="1569512"/>
            <a:chExt cx="1352474" cy="1355432"/>
          </a:xfrm>
        </p:grpSpPr>
        <p:sp>
          <p:nvSpPr>
            <p:cNvPr id="45" name="Oval 44"/>
            <p:cNvSpPr/>
            <p:nvPr/>
          </p:nvSpPr>
          <p:spPr>
            <a:xfrm>
              <a:off x="5894573" y="1569512"/>
              <a:ext cx="1352474" cy="1355432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958621" y="2073145"/>
              <a:ext cx="1236380" cy="3494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90000"/>
                </a:lnSpc>
                <a:defRPr/>
              </a:pPr>
              <a:r>
                <a:rPr lang="en-US" sz="1662" b="1" dirty="0" err="1">
                  <a:solidFill>
                    <a:schemeClr val="bg1"/>
                  </a:solidFill>
                </a:rPr>
                <a:t>Diplomatis</a:t>
              </a:r>
              <a:endParaRPr lang="en-US" sz="1662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143980" y="1535616"/>
            <a:ext cx="1623956" cy="1627508"/>
            <a:chOff x="7739311" y="1377834"/>
            <a:chExt cx="1759286" cy="1763134"/>
          </a:xfrm>
        </p:grpSpPr>
        <p:sp>
          <p:nvSpPr>
            <p:cNvPr id="46" name="Oval 45"/>
            <p:cNvSpPr/>
            <p:nvPr/>
          </p:nvSpPr>
          <p:spPr>
            <a:xfrm>
              <a:off x="7739311" y="1377834"/>
              <a:ext cx="1759286" cy="1763134"/>
            </a:xfrm>
            <a:prstGeom prst="ellipse">
              <a:avLst/>
            </a:prstGeom>
            <a:solidFill>
              <a:srgbClr val="7030A0"/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025436" y="1914188"/>
              <a:ext cx="1194425" cy="598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662" b="1" dirty="0" err="1">
                  <a:solidFill>
                    <a:schemeClr val="bg1"/>
                  </a:solidFill>
                </a:rPr>
                <a:t>Pemerhati</a:t>
              </a:r>
              <a:endParaRPr lang="en-US" sz="1662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90000"/>
                </a:lnSpc>
                <a:defRPr/>
              </a:pPr>
              <a:r>
                <a:rPr lang="en-US" sz="1662" b="1" dirty="0">
                  <a:solidFill>
                    <a:schemeClr val="bg1"/>
                  </a:solidFill>
                </a:rPr>
                <a:t>Yang </a:t>
              </a:r>
              <a:r>
                <a:rPr lang="en-US" sz="1662" b="1" dirty="0" err="1">
                  <a:solidFill>
                    <a:schemeClr val="bg1"/>
                  </a:solidFill>
                </a:rPr>
                <a:t>baik</a:t>
              </a:r>
              <a:endParaRPr lang="en-US" sz="1662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266248" y="2829448"/>
            <a:ext cx="1248438" cy="1251168"/>
            <a:chOff x="6788436" y="2811439"/>
            <a:chExt cx="1352474" cy="1355432"/>
          </a:xfrm>
        </p:grpSpPr>
        <p:sp>
          <p:nvSpPr>
            <p:cNvPr id="47" name="Oval 46"/>
            <p:cNvSpPr/>
            <p:nvPr/>
          </p:nvSpPr>
          <p:spPr>
            <a:xfrm>
              <a:off x="6788436" y="2811439"/>
              <a:ext cx="1352474" cy="135543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834015" y="3202214"/>
              <a:ext cx="1261317" cy="598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662" b="1" dirty="0" err="1">
                  <a:solidFill>
                    <a:schemeClr val="bg1"/>
                  </a:solidFill>
                </a:rPr>
                <a:t>Pandangan</a:t>
              </a:r>
              <a:endParaRPr lang="en-US" sz="1662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90000"/>
                </a:lnSpc>
                <a:defRPr/>
              </a:pPr>
              <a:r>
                <a:rPr lang="en-US" sz="1662" b="1" dirty="0">
                  <a:solidFill>
                    <a:schemeClr val="bg1"/>
                  </a:solidFill>
                </a:rPr>
                <a:t>Yang </a:t>
              </a:r>
              <a:r>
                <a:rPr lang="en-US" sz="1662" b="1" dirty="0" err="1">
                  <a:solidFill>
                    <a:schemeClr val="bg1"/>
                  </a:solidFill>
                </a:rPr>
                <a:t>luas</a:t>
              </a:r>
              <a:endParaRPr lang="en-US" sz="1662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477528" y="2919365"/>
            <a:ext cx="1230273" cy="1073407"/>
            <a:chOff x="4850656" y="2876895"/>
            <a:chExt cx="1332796" cy="1162858"/>
          </a:xfrm>
        </p:grpSpPr>
        <p:sp>
          <p:nvSpPr>
            <p:cNvPr id="48" name="Oval 47"/>
            <p:cNvSpPr/>
            <p:nvPr/>
          </p:nvSpPr>
          <p:spPr>
            <a:xfrm>
              <a:off x="4897643" y="2876895"/>
              <a:ext cx="1221368" cy="116285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50656" y="3149791"/>
              <a:ext cx="1332796" cy="598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662" b="1" dirty="0" err="1">
                  <a:solidFill>
                    <a:schemeClr val="bg1"/>
                  </a:solidFill>
                </a:rPr>
                <a:t>Mudah</a:t>
              </a:r>
              <a:endParaRPr lang="en-US" sz="1662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90000"/>
                </a:lnSpc>
                <a:defRPr/>
              </a:pPr>
              <a:r>
                <a:rPr lang="en-US" sz="1662" b="1" dirty="0" err="1">
                  <a:solidFill>
                    <a:schemeClr val="bg1"/>
                  </a:solidFill>
                </a:rPr>
                <a:t>beradaptasi</a:t>
              </a:r>
              <a:endParaRPr lang="en-US" sz="1662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105362" y="2907324"/>
            <a:ext cx="1361945" cy="1098310"/>
            <a:chOff x="3490866" y="3056107"/>
            <a:chExt cx="1028582" cy="779955"/>
          </a:xfrm>
        </p:grpSpPr>
        <p:sp>
          <p:nvSpPr>
            <p:cNvPr id="49" name="Oval 48"/>
            <p:cNvSpPr/>
            <p:nvPr/>
          </p:nvSpPr>
          <p:spPr>
            <a:xfrm>
              <a:off x="3490866" y="3056107"/>
              <a:ext cx="791007" cy="779955"/>
            </a:xfrm>
            <a:prstGeom prst="ellipse">
              <a:avLst/>
            </a:prstGeom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517019" y="3333025"/>
              <a:ext cx="1002429" cy="3494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90000"/>
                </a:lnSpc>
                <a:defRPr/>
              </a:pPr>
              <a:r>
                <a:rPr lang="en-US" sz="1662" b="1" dirty="0">
                  <a:solidFill>
                    <a:schemeClr val="bg1"/>
                  </a:solidFill>
                </a:rPr>
                <a:t>Tangguh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185583" y="4179096"/>
            <a:ext cx="818873" cy="852743"/>
            <a:chOff x="3899350" y="3932030"/>
            <a:chExt cx="1352474" cy="1355432"/>
          </a:xfrm>
        </p:grpSpPr>
        <p:sp>
          <p:nvSpPr>
            <p:cNvPr id="53" name="Oval 52"/>
            <p:cNvSpPr/>
            <p:nvPr/>
          </p:nvSpPr>
          <p:spPr>
            <a:xfrm>
              <a:off x="3899350" y="3932030"/>
              <a:ext cx="1352474" cy="135543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88967" y="4367589"/>
              <a:ext cx="723184" cy="3494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90000"/>
                </a:lnSpc>
                <a:defRPr/>
              </a:pPr>
              <a:r>
                <a:rPr lang="en-US" sz="1662" b="1" dirty="0" err="1">
                  <a:solidFill>
                    <a:schemeClr val="bg1"/>
                  </a:solidFill>
                </a:rPr>
                <a:t>Tegas</a:t>
              </a:r>
              <a:endParaRPr lang="en-US" sz="1662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352630" y="4113558"/>
            <a:ext cx="1012154" cy="989058"/>
            <a:chOff x="5903517" y="4142219"/>
            <a:chExt cx="1096500" cy="1071479"/>
          </a:xfrm>
        </p:grpSpPr>
        <p:sp>
          <p:nvSpPr>
            <p:cNvPr id="54" name="Oval 53"/>
            <p:cNvSpPr/>
            <p:nvPr/>
          </p:nvSpPr>
          <p:spPr>
            <a:xfrm>
              <a:off x="5903517" y="4142219"/>
              <a:ext cx="1096500" cy="1071479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994640" y="4452092"/>
              <a:ext cx="941230" cy="598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662" b="1" dirty="0" err="1"/>
                <a:t>Percaya</a:t>
              </a:r>
              <a:endParaRPr lang="en-US" sz="1662" b="1" dirty="0"/>
            </a:p>
            <a:p>
              <a:pPr algn="ctr">
                <a:lnSpc>
                  <a:spcPct val="90000"/>
                </a:lnSpc>
                <a:defRPr/>
              </a:pPr>
              <a:r>
                <a:rPr lang="en-US" sz="1662" b="1" dirty="0" err="1"/>
                <a:t>diri</a:t>
              </a:r>
              <a:endParaRPr lang="en-US" sz="1662" b="1" dirty="0"/>
            </a:p>
          </p:txBody>
        </p:sp>
      </p:grpSp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930033" y="298914"/>
            <a:ext cx="5921770" cy="718038"/>
          </a:xfrm>
        </p:spPr>
        <p:txBody>
          <a:bodyPr anchorCtr="1"/>
          <a:lstStyle/>
          <a:p>
            <a:pPr eaLnBrk="1" hangingPunct="1">
              <a:defRPr/>
            </a:pPr>
            <a:r>
              <a:rPr lang="en-US" sz="2954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Personel</a:t>
            </a:r>
            <a:r>
              <a:rPr lang="en-US" sz="2954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Behavior </a:t>
            </a:r>
            <a:r>
              <a:rPr lang="en-US" sz="2954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Seorang</a:t>
            </a:r>
            <a:r>
              <a:rPr lang="en-US" sz="2954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Auditor</a:t>
            </a:r>
          </a:p>
        </p:txBody>
      </p:sp>
      <p:sp>
        <p:nvSpPr>
          <p:cNvPr id="392196" name="Text Box 4"/>
          <p:cNvSpPr txBox="1">
            <a:spLocks noChangeArrowheads="1"/>
          </p:cNvSpPr>
          <p:nvPr/>
        </p:nvSpPr>
        <p:spPr bwMode="auto">
          <a:xfrm>
            <a:off x="76063" y="3742878"/>
            <a:ext cx="2580607" cy="1796646"/>
          </a:xfrm>
          <a:custGeom>
            <a:avLst/>
            <a:gdLst>
              <a:gd name="connsiteX0" fmla="*/ 0 w 5979840"/>
              <a:gd name="connsiteY0" fmla="*/ 0 h 831850"/>
              <a:gd name="connsiteX1" fmla="*/ 5979840 w 5979840"/>
              <a:gd name="connsiteY1" fmla="*/ 0 h 831850"/>
              <a:gd name="connsiteX2" fmla="*/ 5979840 w 5979840"/>
              <a:gd name="connsiteY2" fmla="*/ 831850 h 831850"/>
              <a:gd name="connsiteX3" fmla="*/ 0 w 5979840"/>
              <a:gd name="connsiteY3" fmla="*/ 831850 h 831850"/>
              <a:gd name="connsiteX4" fmla="*/ 0 w 5979840"/>
              <a:gd name="connsiteY4" fmla="*/ 0 h 831850"/>
              <a:gd name="connsiteX0" fmla="*/ 159372 w 6139212"/>
              <a:gd name="connsiteY0" fmla="*/ 0 h 831850"/>
              <a:gd name="connsiteX1" fmla="*/ 6139212 w 6139212"/>
              <a:gd name="connsiteY1" fmla="*/ 0 h 831850"/>
              <a:gd name="connsiteX2" fmla="*/ 6139212 w 6139212"/>
              <a:gd name="connsiteY2" fmla="*/ 831850 h 831850"/>
              <a:gd name="connsiteX3" fmla="*/ 159372 w 6139212"/>
              <a:gd name="connsiteY3" fmla="*/ 831850 h 831850"/>
              <a:gd name="connsiteX4" fmla="*/ 159372 w 6139212"/>
              <a:gd name="connsiteY4" fmla="*/ 0 h 831850"/>
              <a:gd name="connsiteX0" fmla="*/ 268941 w 6248781"/>
              <a:gd name="connsiteY0" fmla="*/ 0 h 831850"/>
              <a:gd name="connsiteX1" fmla="*/ 6248781 w 6248781"/>
              <a:gd name="connsiteY1" fmla="*/ 0 h 831850"/>
              <a:gd name="connsiteX2" fmla="*/ 6248781 w 6248781"/>
              <a:gd name="connsiteY2" fmla="*/ 831850 h 831850"/>
              <a:gd name="connsiteX3" fmla="*/ 268941 w 6248781"/>
              <a:gd name="connsiteY3" fmla="*/ 831850 h 831850"/>
              <a:gd name="connsiteX4" fmla="*/ 268941 w 6248781"/>
              <a:gd name="connsiteY4" fmla="*/ 0 h 831850"/>
              <a:gd name="connsiteX0" fmla="*/ 268941 w 6384247"/>
              <a:gd name="connsiteY0" fmla="*/ 0 h 831850"/>
              <a:gd name="connsiteX1" fmla="*/ 6248781 w 6384247"/>
              <a:gd name="connsiteY1" fmla="*/ 0 h 831850"/>
              <a:gd name="connsiteX2" fmla="*/ 6248781 w 6384247"/>
              <a:gd name="connsiteY2" fmla="*/ 831850 h 831850"/>
              <a:gd name="connsiteX3" fmla="*/ 268941 w 6384247"/>
              <a:gd name="connsiteY3" fmla="*/ 831850 h 831850"/>
              <a:gd name="connsiteX4" fmla="*/ 268941 w 6384247"/>
              <a:gd name="connsiteY4" fmla="*/ 0 h 831850"/>
              <a:gd name="connsiteX0" fmla="*/ 268941 w 6491014"/>
              <a:gd name="connsiteY0" fmla="*/ 0 h 831850"/>
              <a:gd name="connsiteX1" fmla="*/ 6248781 w 6491014"/>
              <a:gd name="connsiteY1" fmla="*/ 0 h 831850"/>
              <a:gd name="connsiteX2" fmla="*/ 6248781 w 6491014"/>
              <a:gd name="connsiteY2" fmla="*/ 831850 h 831850"/>
              <a:gd name="connsiteX3" fmla="*/ 268941 w 6491014"/>
              <a:gd name="connsiteY3" fmla="*/ 831850 h 831850"/>
              <a:gd name="connsiteX4" fmla="*/ 268941 w 6491014"/>
              <a:gd name="connsiteY4" fmla="*/ 0 h 831850"/>
              <a:gd name="connsiteX0" fmla="*/ 268941 w 6519218"/>
              <a:gd name="connsiteY0" fmla="*/ 0 h 831850"/>
              <a:gd name="connsiteX1" fmla="*/ 6248781 w 6519218"/>
              <a:gd name="connsiteY1" fmla="*/ 0 h 831850"/>
              <a:gd name="connsiteX2" fmla="*/ 6248781 w 6519218"/>
              <a:gd name="connsiteY2" fmla="*/ 831850 h 831850"/>
              <a:gd name="connsiteX3" fmla="*/ 268941 w 6519218"/>
              <a:gd name="connsiteY3" fmla="*/ 831850 h 831850"/>
              <a:gd name="connsiteX4" fmla="*/ 268941 w 6519218"/>
              <a:gd name="connsiteY4" fmla="*/ 0 h 831850"/>
              <a:gd name="connsiteX0" fmla="*/ 268941 w 6544768"/>
              <a:gd name="connsiteY0" fmla="*/ 0 h 831850"/>
              <a:gd name="connsiteX1" fmla="*/ 6248781 w 6544768"/>
              <a:gd name="connsiteY1" fmla="*/ 0 h 831850"/>
              <a:gd name="connsiteX2" fmla="*/ 6248781 w 6544768"/>
              <a:gd name="connsiteY2" fmla="*/ 831850 h 831850"/>
              <a:gd name="connsiteX3" fmla="*/ 268941 w 6544768"/>
              <a:gd name="connsiteY3" fmla="*/ 831850 h 831850"/>
              <a:gd name="connsiteX4" fmla="*/ 268941 w 6544768"/>
              <a:gd name="connsiteY4" fmla="*/ 0 h 831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4768" h="831850">
                <a:moveTo>
                  <a:pt x="268941" y="0"/>
                </a:moveTo>
                <a:lnTo>
                  <a:pt x="6248781" y="0"/>
                </a:lnTo>
                <a:cubicBezTo>
                  <a:pt x="6625299" y="8342"/>
                  <a:pt x="6661157" y="805579"/>
                  <a:pt x="6248781" y="831850"/>
                </a:cubicBezTo>
                <a:lnTo>
                  <a:pt x="268941" y="831850"/>
                </a:lnTo>
                <a:cubicBezTo>
                  <a:pt x="-89647" y="823508"/>
                  <a:pt x="-89647" y="8341"/>
                  <a:pt x="268941" y="0"/>
                </a:cubicBezTo>
                <a:close/>
              </a:path>
            </a:pathLst>
          </a:cu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215" i="1" dirty="0">
                <a:latin typeface="Times New Roman" pitchFamily="18" charset="0"/>
              </a:rPr>
              <a:t>FAIRNESS</a:t>
            </a:r>
            <a:r>
              <a:rPr lang="en-US" sz="2215" dirty="0">
                <a:latin typeface="Times New Roman" pitchFamily="18" charset="0"/>
              </a:rPr>
              <a:t> </a:t>
            </a:r>
            <a:r>
              <a:rPr lang="en-US" sz="2215" dirty="0" err="1">
                <a:latin typeface="Times New Roman" pitchFamily="18" charset="0"/>
              </a:rPr>
              <a:t>dalam</a:t>
            </a:r>
            <a:r>
              <a:rPr lang="en-US" sz="2215" dirty="0">
                <a:latin typeface="Times New Roman" pitchFamily="18" charset="0"/>
              </a:rPr>
              <a:t> </a:t>
            </a:r>
            <a:r>
              <a:rPr lang="en-US" sz="2215" dirty="0" err="1">
                <a:latin typeface="Times New Roman" pitchFamily="18" charset="0"/>
              </a:rPr>
              <a:t>mendapatkan</a:t>
            </a:r>
            <a:r>
              <a:rPr lang="en-US" sz="2215" dirty="0">
                <a:latin typeface="Times New Roman" pitchFamily="18" charset="0"/>
              </a:rPr>
              <a:t> </a:t>
            </a:r>
            <a:r>
              <a:rPr lang="en-US" sz="2215" dirty="0" err="1">
                <a:latin typeface="Times New Roman" pitchFamily="18" charset="0"/>
              </a:rPr>
              <a:t>bukti</a:t>
            </a:r>
            <a:r>
              <a:rPr lang="en-US" sz="2215" dirty="0">
                <a:latin typeface="Times New Roman" pitchFamily="18" charset="0"/>
              </a:rPr>
              <a:t> audit </a:t>
            </a:r>
            <a:r>
              <a:rPr lang="en-US" sz="2215" dirty="0" err="1">
                <a:latin typeface="Times New Roman" pitchFamily="18" charset="0"/>
              </a:rPr>
              <a:t>dan</a:t>
            </a:r>
            <a:r>
              <a:rPr lang="en-US" sz="2215" dirty="0">
                <a:latin typeface="Times New Roman" pitchFamily="18" charset="0"/>
              </a:rPr>
              <a:t> </a:t>
            </a:r>
            <a:r>
              <a:rPr lang="en-US" sz="2215" dirty="0" err="1">
                <a:latin typeface="Times New Roman" pitchFamily="18" charset="0"/>
              </a:rPr>
              <a:t>dikonfirmasikan</a:t>
            </a:r>
            <a:r>
              <a:rPr lang="en-US" sz="2215" dirty="0">
                <a:latin typeface="Times New Roman" pitchFamily="18" charset="0"/>
              </a:rPr>
              <a:t> </a:t>
            </a:r>
            <a:r>
              <a:rPr lang="en-US" sz="2215" dirty="0" err="1">
                <a:latin typeface="Times New Roman" pitchFamily="18" charset="0"/>
              </a:rPr>
              <a:t>dengan</a:t>
            </a:r>
            <a:r>
              <a:rPr lang="en-US" sz="2215" dirty="0">
                <a:latin typeface="Times New Roman" pitchFamily="18" charset="0"/>
              </a:rPr>
              <a:t> </a:t>
            </a:r>
            <a:r>
              <a:rPr lang="en-US" sz="2215" dirty="0" err="1">
                <a:latin typeface="Times New Roman" pitchFamily="18" charset="0"/>
              </a:rPr>
              <a:t>auditee</a:t>
            </a:r>
            <a:r>
              <a:rPr lang="en-US" sz="2215" dirty="0">
                <a:latin typeface="Times New Roman" pitchFamily="18" charset="0"/>
              </a:rPr>
              <a:t> !!</a:t>
            </a:r>
          </a:p>
        </p:txBody>
      </p:sp>
      <p:pic>
        <p:nvPicPr>
          <p:cNvPr id="30724" name="Picture 4" descr="http://rlv.zcache.com/i_love_my_auditor_2_inch_round_button-re5cebe016bbd408595a99b9e340fcbab_x7j3i_8byvr_324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840" b="89815" l="26235" r="89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688010"/>
            <a:ext cx="2176329" cy="217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Connector 62"/>
          <p:cNvCxnSpPr/>
          <p:nvPr/>
        </p:nvCxnSpPr>
        <p:spPr>
          <a:xfrm>
            <a:off x="4223619" y="1169057"/>
            <a:ext cx="32019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4"/>
          <p:cNvSpPr txBox="1">
            <a:spLocks/>
          </p:cNvSpPr>
          <p:nvPr/>
        </p:nvSpPr>
        <p:spPr>
          <a:xfrm>
            <a:off x="8065477" y="6312878"/>
            <a:ext cx="2133600" cy="337038"/>
          </a:xfrm>
          <a:prstGeom prst="rect">
            <a:avLst/>
          </a:prstGeom>
        </p:spPr>
        <p:txBody>
          <a:bodyPr/>
          <a:lstStyle/>
          <a:p>
            <a:pPr defTabSz="844083" fontAlgn="base">
              <a:spcBef>
                <a:spcPct val="0"/>
              </a:spcBef>
              <a:spcAft>
                <a:spcPct val="0"/>
              </a:spcAft>
              <a:defRPr/>
            </a:pPr>
            <a:fld id="{6479658B-7F9C-4333-9499-869B8642C574}" type="slidenum">
              <a:rPr lang="en-US" sz="1108">
                <a:latin typeface="Arial" charset="0"/>
              </a:rPr>
              <a:pPr defTabSz="844083"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z="1108" dirty="0">
              <a:latin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1CBA9-E80A-4D46-BF99-5CB6FCD8AA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1E294F-72DE-41A5-9F6B-C472FF37EFDE}" type="slidenum">
              <a:rPr lang="id-ID" smtClean="0"/>
              <a:pPr>
                <a:defRPr/>
              </a:pPr>
              <a:t>15</a:t>
            </a:fld>
            <a:endParaRPr lang="id-ID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A04468D-936A-4361-BED2-C335A4C26B66}"/>
              </a:ext>
            </a:extLst>
          </p:cNvPr>
          <p:cNvGrpSpPr/>
          <p:nvPr/>
        </p:nvGrpSpPr>
        <p:grpSpPr>
          <a:xfrm>
            <a:off x="5700160" y="4114766"/>
            <a:ext cx="1012154" cy="989058"/>
            <a:chOff x="5903517" y="4142219"/>
            <a:chExt cx="1096500" cy="1071479"/>
          </a:xfrm>
          <a:solidFill>
            <a:srgbClr val="92D050"/>
          </a:solidFill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2EBC37F-4375-44CF-A9C8-B439DCA530C4}"/>
                </a:ext>
              </a:extLst>
            </p:cNvPr>
            <p:cNvSpPr/>
            <p:nvPr/>
          </p:nvSpPr>
          <p:spPr>
            <a:xfrm>
              <a:off x="5903517" y="4142219"/>
              <a:ext cx="1096500" cy="1071479"/>
            </a:xfrm>
            <a:prstGeom prst="ellipse">
              <a:avLst/>
            </a:prstGeom>
            <a:grp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B4BE12A-8D5D-4358-8765-AB6BC6D72661}"/>
                </a:ext>
              </a:extLst>
            </p:cNvPr>
            <p:cNvSpPr/>
            <p:nvPr/>
          </p:nvSpPr>
          <p:spPr>
            <a:xfrm>
              <a:off x="6000646" y="4503258"/>
              <a:ext cx="958944" cy="349401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662" b="1" dirty="0" err="1"/>
                <a:t>Mandiri</a:t>
              </a:r>
              <a:endParaRPr lang="en-US" sz="1662" b="1" dirty="0"/>
            </a:p>
          </p:txBody>
        </p: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8ED222F5-FE3C-4B88-8A40-A512E5163FB8}"/>
              </a:ext>
            </a:extLst>
          </p:cNvPr>
          <p:cNvSpPr/>
          <p:nvPr/>
        </p:nvSpPr>
        <p:spPr>
          <a:xfrm>
            <a:off x="7086600" y="3995579"/>
            <a:ext cx="1248438" cy="1251168"/>
          </a:xfrm>
          <a:prstGeom prst="ellipse">
            <a:avLst/>
          </a:prstGeom>
          <a:solidFill>
            <a:srgbClr val="0000CC"/>
          </a:solidFill>
          <a:ln w="28575"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A1CA04E-21FD-4131-993B-9FE0440C6038}"/>
              </a:ext>
            </a:extLst>
          </p:cNvPr>
          <p:cNvSpPr/>
          <p:nvPr/>
        </p:nvSpPr>
        <p:spPr>
          <a:xfrm>
            <a:off x="7168356" y="4276128"/>
            <a:ext cx="1050288" cy="7829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662" b="1" dirty="0" err="1">
                <a:solidFill>
                  <a:schemeClr val="bg1"/>
                </a:solidFill>
              </a:rPr>
              <a:t>Bertindak</a:t>
            </a:r>
            <a:endParaRPr lang="en-US" sz="1662" b="1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defRPr/>
            </a:pPr>
            <a:r>
              <a:rPr lang="en-US" sz="1662" b="1" dirty="0" err="1">
                <a:solidFill>
                  <a:schemeClr val="bg1"/>
                </a:solidFill>
              </a:rPr>
              <a:t>Dengan</a:t>
            </a:r>
            <a:endParaRPr lang="en-US" sz="1662" b="1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defRPr/>
            </a:pPr>
            <a:r>
              <a:rPr lang="en-US" sz="1662" b="1" dirty="0" err="1">
                <a:solidFill>
                  <a:schemeClr val="bg1"/>
                </a:solidFill>
              </a:rPr>
              <a:t>Sabar</a:t>
            </a:r>
            <a:endParaRPr lang="en-US" sz="1662" b="1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2660FC1-AE99-4714-BEEF-92B1AE82AA09}"/>
              </a:ext>
            </a:extLst>
          </p:cNvPr>
          <p:cNvSpPr/>
          <p:nvPr/>
        </p:nvSpPr>
        <p:spPr>
          <a:xfrm>
            <a:off x="5990562" y="5341360"/>
            <a:ext cx="1248438" cy="12511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A604E07-E108-41EF-967E-1E53F7DFD816}"/>
              </a:ext>
            </a:extLst>
          </p:cNvPr>
          <p:cNvSpPr/>
          <p:nvPr/>
        </p:nvSpPr>
        <p:spPr>
          <a:xfrm>
            <a:off x="6092955" y="5612912"/>
            <a:ext cx="1069845" cy="7829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662" b="1" dirty="0"/>
              <a:t>Terbuka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62" b="1" dirty="0" err="1"/>
              <a:t>Untuk</a:t>
            </a:r>
            <a:endParaRPr lang="en-US" sz="1662" b="1" dirty="0"/>
          </a:p>
          <a:p>
            <a:pPr algn="ctr">
              <a:lnSpc>
                <a:spcPct val="90000"/>
              </a:lnSpc>
              <a:defRPr/>
            </a:pPr>
            <a:r>
              <a:rPr lang="en-US" sz="1662" b="1" dirty="0" err="1"/>
              <a:t>Perbaikan</a:t>
            </a:r>
            <a:endParaRPr lang="en-US" sz="1662" b="1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228E66B-875E-4B65-8412-222A34258C5B}"/>
              </a:ext>
            </a:extLst>
          </p:cNvPr>
          <p:cNvSpPr/>
          <p:nvPr/>
        </p:nvSpPr>
        <p:spPr>
          <a:xfrm>
            <a:off x="4322954" y="5342477"/>
            <a:ext cx="1248438" cy="125116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3905786-B17D-46D5-AB43-4AF0A4D0F7FA}"/>
              </a:ext>
            </a:extLst>
          </p:cNvPr>
          <p:cNvSpPr/>
          <p:nvPr/>
        </p:nvSpPr>
        <p:spPr>
          <a:xfrm>
            <a:off x="4363776" y="5806799"/>
            <a:ext cx="1166794" cy="322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662" b="1" dirty="0" err="1"/>
              <a:t>Kolaboratif</a:t>
            </a:r>
            <a:endParaRPr lang="en-US" sz="1662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520ED1-6AB2-421D-AF00-A8F79126186C}"/>
              </a:ext>
            </a:extLst>
          </p:cNvPr>
          <p:cNvCxnSpPr>
            <a:endCxn id="44" idx="2"/>
          </p:cNvCxnSpPr>
          <p:nvPr/>
        </p:nvCxnSpPr>
        <p:spPr>
          <a:xfrm flipV="1">
            <a:off x="3388416" y="2336082"/>
            <a:ext cx="452426" cy="826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C18DBC8-C48B-44CD-9495-2A5317D2290D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>
            <a:off x="4828080" y="2336082"/>
            <a:ext cx="613064" cy="205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3A18572-1201-4283-AF3E-8886462E11C6}"/>
              </a:ext>
            </a:extLst>
          </p:cNvPr>
          <p:cNvCxnSpPr>
            <a:cxnSpLocks/>
            <a:stCxn id="46" idx="2"/>
            <a:endCxn id="45" idx="6"/>
          </p:cNvCxnSpPr>
          <p:nvPr/>
        </p:nvCxnSpPr>
        <p:spPr>
          <a:xfrm flipH="1" flipV="1">
            <a:off x="6689582" y="2338134"/>
            <a:ext cx="454398" cy="1123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2243576-F4B0-4E3C-B3B6-38F7CC8DC10E}"/>
              </a:ext>
            </a:extLst>
          </p:cNvPr>
          <p:cNvCxnSpPr>
            <a:cxnSpLocks/>
            <a:stCxn id="49" idx="6"/>
            <a:endCxn id="48" idx="2"/>
          </p:cNvCxnSpPr>
          <p:nvPr/>
        </p:nvCxnSpPr>
        <p:spPr>
          <a:xfrm flipV="1">
            <a:off x="4152734" y="3456069"/>
            <a:ext cx="368167" cy="41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50AB0C8-1C38-4EFA-9588-88CD52224D0C}"/>
              </a:ext>
            </a:extLst>
          </p:cNvPr>
          <p:cNvCxnSpPr>
            <a:cxnSpLocks/>
            <a:stCxn id="28" idx="3"/>
            <a:endCxn id="47" idx="2"/>
          </p:cNvCxnSpPr>
          <p:nvPr/>
        </p:nvCxnSpPr>
        <p:spPr>
          <a:xfrm>
            <a:off x="5707801" y="3447627"/>
            <a:ext cx="558447" cy="740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30C7CF9-34CB-44E6-8C07-FA928D2C2307}"/>
              </a:ext>
            </a:extLst>
          </p:cNvPr>
          <p:cNvCxnSpPr>
            <a:cxnSpLocks/>
            <a:stCxn id="53" idx="6"/>
            <a:endCxn id="54" idx="2"/>
          </p:cNvCxnSpPr>
          <p:nvPr/>
        </p:nvCxnSpPr>
        <p:spPr>
          <a:xfrm>
            <a:off x="4004456" y="4605468"/>
            <a:ext cx="348174" cy="261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791DF8A-5249-486D-935D-464183245131}"/>
              </a:ext>
            </a:extLst>
          </p:cNvPr>
          <p:cNvCxnSpPr>
            <a:cxnSpLocks/>
            <a:stCxn id="54" idx="6"/>
            <a:endCxn id="42" idx="2"/>
          </p:cNvCxnSpPr>
          <p:nvPr/>
        </p:nvCxnSpPr>
        <p:spPr>
          <a:xfrm>
            <a:off x="5364784" y="4608087"/>
            <a:ext cx="335376" cy="120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9DDAEE5-E2BF-4EAC-85FE-B0AE9E745DA0}"/>
              </a:ext>
            </a:extLst>
          </p:cNvPr>
          <p:cNvCxnSpPr>
            <a:cxnSpLocks/>
            <a:stCxn id="42" idx="6"/>
            <a:endCxn id="52" idx="2"/>
          </p:cNvCxnSpPr>
          <p:nvPr/>
        </p:nvCxnSpPr>
        <p:spPr>
          <a:xfrm>
            <a:off x="6712314" y="4609295"/>
            <a:ext cx="374286" cy="1186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B48C8D0-3594-43FC-AD98-B063845A278D}"/>
              </a:ext>
            </a:extLst>
          </p:cNvPr>
          <p:cNvCxnSpPr>
            <a:cxnSpLocks/>
            <a:stCxn id="64" idx="6"/>
            <a:endCxn id="56" idx="2"/>
          </p:cNvCxnSpPr>
          <p:nvPr/>
        </p:nvCxnSpPr>
        <p:spPr>
          <a:xfrm flipV="1">
            <a:off x="5571392" y="5966944"/>
            <a:ext cx="419170" cy="111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225D2F7-B4C4-4E07-A9C5-C6F10F94A946}"/>
              </a:ext>
            </a:extLst>
          </p:cNvPr>
          <p:cNvCxnSpPr>
            <a:cxnSpLocks/>
          </p:cNvCxnSpPr>
          <p:nvPr/>
        </p:nvCxnSpPr>
        <p:spPr>
          <a:xfrm flipV="1">
            <a:off x="3840842" y="5965828"/>
            <a:ext cx="482112" cy="1116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113" name="Freeform: Shape 47112">
            <a:extLst>
              <a:ext uri="{FF2B5EF4-FFF2-40B4-BE49-F238E27FC236}">
                <a16:creationId xmlns:a16="http://schemas.microsoft.com/office/drawing/2014/main" id="{14B589AF-0E52-46FD-AFED-871D1541814D}"/>
              </a:ext>
            </a:extLst>
          </p:cNvPr>
          <p:cNvSpPr/>
          <p:nvPr/>
        </p:nvSpPr>
        <p:spPr>
          <a:xfrm>
            <a:off x="7511844" y="2300575"/>
            <a:ext cx="1467947" cy="1150546"/>
          </a:xfrm>
          <a:custGeom>
            <a:avLst/>
            <a:gdLst>
              <a:gd name="connsiteX0" fmla="*/ 1268361 w 1288026"/>
              <a:gd name="connsiteY0" fmla="*/ 0 h 1140542"/>
              <a:gd name="connsiteX1" fmla="*/ 1288026 w 1288026"/>
              <a:gd name="connsiteY1" fmla="*/ 1140542 h 1140542"/>
              <a:gd name="connsiteX2" fmla="*/ 0 w 1288026"/>
              <a:gd name="connsiteY2" fmla="*/ 1140542 h 1140542"/>
              <a:gd name="connsiteX0" fmla="*/ 1268361 w 1288026"/>
              <a:gd name="connsiteY0" fmla="*/ 0 h 1160206"/>
              <a:gd name="connsiteX1" fmla="*/ 1288026 w 1288026"/>
              <a:gd name="connsiteY1" fmla="*/ 1160206 h 1160206"/>
              <a:gd name="connsiteX2" fmla="*/ 0 w 1288026"/>
              <a:gd name="connsiteY2" fmla="*/ 1140542 h 1160206"/>
              <a:gd name="connsiteX0" fmla="*/ 1268361 w 1486925"/>
              <a:gd name="connsiteY0" fmla="*/ 0 h 1160206"/>
              <a:gd name="connsiteX1" fmla="*/ 1288026 w 1486925"/>
              <a:gd name="connsiteY1" fmla="*/ 1160206 h 1160206"/>
              <a:gd name="connsiteX2" fmla="*/ 0 w 1486925"/>
              <a:gd name="connsiteY2" fmla="*/ 1140542 h 1160206"/>
              <a:gd name="connsiteX0" fmla="*/ 1268361 w 1563437"/>
              <a:gd name="connsiteY0" fmla="*/ 476 h 1160682"/>
              <a:gd name="connsiteX1" fmla="*/ 1288026 w 1563437"/>
              <a:gd name="connsiteY1" fmla="*/ 1160682 h 1160682"/>
              <a:gd name="connsiteX2" fmla="*/ 0 w 1563437"/>
              <a:gd name="connsiteY2" fmla="*/ 1141018 h 1160682"/>
              <a:gd name="connsiteX0" fmla="*/ 1268361 w 1466572"/>
              <a:gd name="connsiteY0" fmla="*/ 173 h 1160379"/>
              <a:gd name="connsiteX1" fmla="*/ 1288026 w 1466572"/>
              <a:gd name="connsiteY1" fmla="*/ 1160379 h 1160379"/>
              <a:gd name="connsiteX2" fmla="*/ 0 w 1466572"/>
              <a:gd name="connsiteY2" fmla="*/ 1140715 h 1160379"/>
              <a:gd name="connsiteX0" fmla="*/ 1268361 w 1457641"/>
              <a:gd name="connsiteY0" fmla="*/ 174 h 1150547"/>
              <a:gd name="connsiteX1" fmla="*/ 1268361 w 1457641"/>
              <a:gd name="connsiteY1" fmla="*/ 1150547 h 1150547"/>
              <a:gd name="connsiteX2" fmla="*/ 0 w 1457641"/>
              <a:gd name="connsiteY2" fmla="*/ 1140716 h 1150547"/>
              <a:gd name="connsiteX0" fmla="*/ 1268361 w 1467947"/>
              <a:gd name="connsiteY0" fmla="*/ 173 h 1150546"/>
              <a:gd name="connsiteX1" fmla="*/ 1268361 w 1467947"/>
              <a:gd name="connsiteY1" fmla="*/ 1150546 h 1150546"/>
              <a:gd name="connsiteX2" fmla="*/ 0 w 1467947"/>
              <a:gd name="connsiteY2" fmla="*/ 1140715 h 115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7947" h="1150546">
                <a:moveTo>
                  <a:pt x="1268361" y="173"/>
                </a:moveTo>
                <a:cubicBezTo>
                  <a:pt x="1560051" y="-16215"/>
                  <a:pt x="1507612" y="1137437"/>
                  <a:pt x="1268361" y="1150546"/>
                </a:cubicBezTo>
                <a:lnTo>
                  <a:pt x="0" y="1140715"/>
                </a:ln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E92C31B6-3D4A-4A80-B5A3-6F7A1C47CF3A}"/>
              </a:ext>
            </a:extLst>
          </p:cNvPr>
          <p:cNvSpPr/>
          <p:nvPr/>
        </p:nvSpPr>
        <p:spPr>
          <a:xfrm flipH="1">
            <a:off x="2686452" y="3455024"/>
            <a:ext cx="488910" cy="1150374"/>
          </a:xfrm>
          <a:custGeom>
            <a:avLst/>
            <a:gdLst>
              <a:gd name="connsiteX0" fmla="*/ 1268361 w 1288026"/>
              <a:gd name="connsiteY0" fmla="*/ 0 h 1140542"/>
              <a:gd name="connsiteX1" fmla="*/ 1288026 w 1288026"/>
              <a:gd name="connsiteY1" fmla="*/ 1140542 h 1140542"/>
              <a:gd name="connsiteX2" fmla="*/ 0 w 1288026"/>
              <a:gd name="connsiteY2" fmla="*/ 1140542 h 1140542"/>
              <a:gd name="connsiteX0" fmla="*/ 1268361 w 1288026"/>
              <a:gd name="connsiteY0" fmla="*/ 0 h 1160206"/>
              <a:gd name="connsiteX1" fmla="*/ 1288026 w 1288026"/>
              <a:gd name="connsiteY1" fmla="*/ 1160206 h 1160206"/>
              <a:gd name="connsiteX2" fmla="*/ 0 w 1288026"/>
              <a:gd name="connsiteY2" fmla="*/ 1140542 h 1160206"/>
              <a:gd name="connsiteX0" fmla="*/ 1268361 w 1486925"/>
              <a:gd name="connsiteY0" fmla="*/ 0 h 1160206"/>
              <a:gd name="connsiteX1" fmla="*/ 1288026 w 1486925"/>
              <a:gd name="connsiteY1" fmla="*/ 1160206 h 1160206"/>
              <a:gd name="connsiteX2" fmla="*/ 0 w 1486925"/>
              <a:gd name="connsiteY2" fmla="*/ 1140542 h 1160206"/>
              <a:gd name="connsiteX0" fmla="*/ 1268361 w 1563437"/>
              <a:gd name="connsiteY0" fmla="*/ 476 h 1160682"/>
              <a:gd name="connsiteX1" fmla="*/ 1288026 w 1563437"/>
              <a:gd name="connsiteY1" fmla="*/ 1160682 h 1160682"/>
              <a:gd name="connsiteX2" fmla="*/ 0 w 1563437"/>
              <a:gd name="connsiteY2" fmla="*/ 1141018 h 1160682"/>
              <a:gd name="connsiteX0" fmla="*/ 1268361 w 1466572"/>
              <a:gd name="connsiteY0" fmla="*/ 173 h 1160379"/>
              <a:gd name="connsiteX1" fmla="*/ 1288026 w 1466572"/>
              <a:gd name="connsiteY1" fmla="*/ 1160379 h 1160379"/>
              <a:gd name="connsiteX2" fmla="*/ 0 w 1466572"/>
              <a:gd name="connsiteY2" fmla="*/ 1140715 h 1160379"/>
              <a:gd name="connsiteX0" fmla="*/ 1268361 w 1457641"/>
              <a:gd name="connsiteY0" fmla="*/ 174 h 1150547"/>
              <a:gd name="connsiteX1" fmla="*/ 1268361 w 1457641"/>
              <a:gd name="connsiteY1" fmla="*/ 1150547 h 1150547"/>
              <a:gd name="connsiteX2" fmla="*/ 0 w 1457641"/>
              <a:gd name="connsiteY2" fmla="*/ 1140716 h 1150547"/>
              <a:gd name="connsiteX0" fmla="*/ 1268361 w 1467947"/>
              <a:gd name="connsiteY0" fmla="*/ 173 h 1150546"/>
              <a:gd name="connsiteX1" fmla="*/ 1268361 w 1467947"/>
              <a:gd name="connsiteY1" fmla="*/ 1150546 h 1150546"/>
              <a:gd name="connsiteX2" fmla="*/ 0 w 1467947"/>
              <a:gd name="connsiteY2" fmla="*/ 1140715 h 1150546"/>
              <a:gd name="connsiteX0" fmla="*/ 142774 w 1302861"/>
              <a:gd name="connsiteY0" fmla="*/ 171 h 1160376"/>
              <a:gd name="connsiteX1" fmla="*/ 1268361 w 1302861"/>
              <a:gd name="connsiteY1" fmla="*/ 1160376 h 1160376"/>
              <a:gd name="connsiteX2" fmla="*/ 0 w 1302861"/>
              <a:gd name="connsiteY2" fmla="*/ 1150545 h 1160376"/>
              <a:gd name="connsiteX0" fmla="*/ 142774 w 1588255"/>
              <a:gd name="connsiteY0" fmla="*/ 0 h 1160205"/>
              <a:gd name="connsiteX1" fmla="*/ 1268361 w 1588255"/>
              <a:gd name="connsiteY1" fmla="*/ 1160205 h 1160205"/>
              <a:gd name="connsiteX2" fmla="*/ 0 w 1588255"/>
              <a:gd name="connsiteY2" fmla="*/ 1150374 h 1160205"/>
              <a:gd name="connsiteX0" fmla="*/ 142774 w 1209678"/>
              <a:gd name="connsiteY0" fmla="*/ 0 h 1150374"/>
              <a:gd name="connsiteX1" fmla="*/ 400719 w 1209678"/>
              <a:gd name="connsiteY1" fmla="*/ 1150372 h 1150374"/>
              <a:gd name="connsiteX2" fmla="*/ 0 w 1209678"/>
              <a:gd name="connsiteY2" fmla="*/ 1150374 h 1150374"/>
              <a:gd name="connsiteX0" fmla="*/ 142774 w 1439702"/>
              <a:gd name="connsiteY0" fmla="*/ 0 h 1150374"/>
              <a:gd name="connsiteX1" fmla="*/ 400719 w 1439702"/>
              <a:gd name="connsiteY1" fmla="*/ 1150372 h 1150374"/>
              <a:gd name="connsiteX2" fmla="*/ 0 w 1439702"/>
              <a:gd name="connsiteY2" fmla="*/ 1150374 h 1150374"/>
              <a:gd name="connsiteX0" fmla="*/ 142774 w 1166040"/>
              <a:gd name="connsiteY0" fmla="*/ 0 h 1150374"/>
              <a:gd name="connsiteX1" fmla="*/ 400719 w 1166040"/>
              <a:gd name="connsiteY1" fmla="*/ 1150372 h 1150374"/>
              <a:gd name="connsiteX2" fmla="*/ 0 w 1166040"/>
              <a:gd name="connsiteY2" fmla="*/ 1150374 h 115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6040" h="1150374">
                <a:moveTo>
                  <a:pt x="142774" y="0"/>
                </a:moveTo>
                <a:cubicBezTo>
                  <a:pt x="1536604" y="3276"/>
                  <a:pt x="1390362" y="1137263"/>
                  <a:pt x="400719" y="1150372"/>
                </a:cubicBezTo>
                <a:lnTo>
                  <a:pt x="0" y="1150374"/>
                </a:ln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CC272A00-2F4B-4CF6-9871-7F1367840720}"/>
              </a:ext>
            </a:extLst>
          </p:cNvPr>
          <p:cNvSpPr/>
          <p:nvPr/>
        </p:nvSpPr>
        <p:spPr>
          <a:xfrm>
            <a:off x="7240194" y="4640828"/>
            <a:ext cx="1453166" cy="1355425"/>
          </a:xfrm>
          <a:custGeom>
            <a:avLst/>
            <a:gdLst>
              <a:gd name="connsiteX0" fmla="*/ 1268361 w 1288026"/>
              <a:gd name="connsiteY0" fmla="*/ 0 h 1140542"/>
              <a:gd name="connsiteX1" fmla="*/ 1288026 w 1288026"/>
              <a:gd name="connsiteY1" fmla="*/ 1140542 h 1140542"/>
              <a:gd name="connsiteX2" fmla="*/ 0 w 1288026"/>
              <a:gd name="connsiteY2" fmla="*/ 1140542 h 1140542"/>
              <a:gd name="connsiteX0" fmla="*/ 1268361 w 1288026"/>
              <a:gd name="connsiteY0" fmla="*/ 0 h 1160206"/>
              <a:gd name="connsiteX1" fmla="*/ 1288026 w 1288026"/>
              <a:gd name="connsiteY1" fmla="*/ 1160206 h 1160206"/>
              <a:gd name="connsiteX2" fmla="*/ 0 w 1288026"/>
              <a:gd name="connsiteY2" fmla="*/ 1140542 h 1160206"/>
              <a:gd name="connsiteX0" fmla="*/ 1268361 w 1486925"/>
              <a:gd name="connsiteY0" fmla="*/ 0 h 1160206"/>
              <a:gd name="connsiteX1" fmla="*/ 1288026 w 1486925"/>
              <a:gd name="connsiteY1" fmla="*/ 1160206 h 1160206"/>
              <a:gd name="connsiteX2" fmla="*/ 0 w 1486925"/>
              <a:gd name="connsiteY2" fmla="*/ 1140542 h 1160206"/>
              <a:gd name="connsiteX0" fmla="*/ 1268361 w 1563437"/>
              <a:gd name="connsiteY0" fmla="*/ 476 h 1160682"/>
              <a:gd name="connsiteX1" fmla="*/ 1288026 w 1563437"/>
              <a:gd name="connsiteY1" fmla="*/ 1160682 h 1160682"/>
              <a:gd name="connsiteX2" fmla="*/ 0 w 1563437"/>
              <a:gd name="connsiteY2" fmla="*/ 1141018 h 1160682"/>
              <a:gd name="connsiteX0" fmla="*/ 1268361 w 1466572"/>
              <a:gd name="connsiteY0" fmla="*/ 173 h 1160379"/>
              <a:gd name="connsiteX1" fmla="*/ 1288026 w 1466572"/>
              <a:gd name="connsiteY1" fmla="*/ 1160379 h 1160379"/>
              <a:gd name="connsiteX2" fmla="*/ 0 w 1466572"/>
              <a:gd name="connsiteY2" fmla="*/ 1140715 h 1160379"/>
              <a:gd name="connsiteX0" fmla="*/ 1268361 w 1457641"/>
              <a:gd name="connsiteY0" fmla="*/ 174 h 1150547"/>
              <a:gd name="connsiteX1" fmla="*/ 1268361 w 1457641"/>
              <a:gd name="connsiteY1" fmla="*/ 1150547 h 1150547"/>
              <a:gd name="connsiteX2" fmla="*/ 0 w 1457641"/>
              <a:gd name="connsiteY2" fmla="*/ 1140716 h 1150547"/>
              <a:gd name="connsiteX0" fmla="*/ 1268361 w 1467947"/>
              <a:gd name="connsiteY0" fmla="*/ 173 h 1150546"/>
              <a:gd name="connsiteX1" fmla="*/ 1268361 w 1467947"/>
              <a:gd name="connsiteY1" fmla="*/ 1150546 h 1150546"/>
              <a:gd name="connsiteX2" fmla="*/ 0 w 1467947"/>
              <a:gd name="connsiteY2" fmla="*/ 1140715 h 1150546"/>
              <a:gd name="connsiteX0" fmla="*/ 142774 w 1302861"/>
              <a:gd name="connsiteY0" fmla="*/ 171 h 1160376"/>
              <a:gd name="connsiteX1" fmla="*/ 1268361 w 1302861"/>
              <a:gd name="connsiteY1" fmla="*/ 1160376 h 1160376"/>
              <a:gd name="connsiteX2" fmla="*/ 0 w 1302861"/>
              <a:gd name="connsiteY2" fmla="*/ 1150545 h 1160376"/>
              <a:gd name="connsiteX0" fmla="*/ 142774 w 1588255"/>
              <a:gd name="connsiteY0" fmla="*/ 0 h 1160205"/>
              <a:gd name="connsiteX1" fmla="*/ 1268361 w 1588255"/>
              <a:gd name="connsiteY1" fmla="*/ 1160205 h 1160205"/>
              <a:gd name="connsiteX2" fmla="*/ 0 w 1588255"/>
              <a:gd name="connsiteY2" fmla="*/ 1150374 h 1160205"/>
              <a:gd name="connsiteX0" fmla="*/ 142774 w 1209678"/>
              <a:gd name="connsiteY0" fmla="*/ 0 h 1150374"/>
              <a:gd name="connsiteX1" fmla="*/ 400719 w 1209678"/>
              <a:gd name="connsiteY1" fmla="*/ 1150372 h 1150374"/>
              <a:gd name="connsiteX2" fmla="*/ 0 w 1209678"/>
              <a:gd name="connsiteY2" fmla="*/ 1150374 h 1150374"/>
              <a:gd name="connsiteX0" fmla="*/ 142774 w 1439702"/>
              <a:gd name="connsiteY0" fmla="*/ 0 h 1150374"/>
              <a:gd name="connsiteX1" fmla="*/ 400719 w 1439702"/>
              <a:gd name="connsiteY1" fmla="*/ 1150372 h 1150374"/>
              <a:gd name="connsiteX2" fmla="*/ 0 w 1439702"/>
              <a:gd name="connsiteY2" fmla="*/ 1150374 h 1150374"/>
              <a:gd name="connsiteX0" fmla="*/ 142774 w 1166040"/>
              <a:gd name="connsiteY0" fmla="*/ 0 h 1150374"/>
              <a:gd name="connsiteX1" fmla="*/ 400719 w 1166040"/>
              <a:gd name="connsiteY1" fmla="*/ 1150372 h 1150374"/>
              <a:gd name="connsiteX2" fmla="*/ 0 w 1166040"/>
              <a:gd name="connsiteY2" fmla="*/ 1150374 h 1150374"/>
              <a:gd name="connsiteX0" fmla="*/ 621235 w 1431821"/>
              <a:gd name="connsiteY0" fmla="*/ 0 h 1133923"/>
              <a:gd name="connsiteX1" fmla="*/ 400719 w 1431821"/>
              <a:gd name="connsiteY1" fmla="*/ 1133921 h 1133923"/>
              <a:gd name="connsiteX2" fmla="*/ 0 w 1431821"/>
              <a:gd name="connsiteY2" fmla="*/ 1133923 h 1133923"/>
              <a:gd name="connsiteX0" fmla="*/ 621235 w 961896"/>
              <a:gd name="connsiteY0" fmla="*/ 0 h 1133923"/>
              <a:gd name="connsiteX1" fmla="*/ 400719 w 961896"/>
              <a:gd name="connsiteY1" fmla="*/ 1133921 h 1133923"/>
              <a:gd name="connsiteX2" fmla="*/ 0 w 961896"/>
              <a:gd name="connsiteY2" fmla="*/ 1133923 h 1133923"/>
              <a:gd name="connsiteX0" fmla="*/ 621235 w 758886"/>
              <a:gd name="connsiteY0" fmla="*/ 0 h 1135641"/>
              <a:gd name="connsiteX1" fmla="*/ 400719 w 758886"/>
              <a:gd name="connsiteY1" fmla="*/ 1133921 h 1135641"/>
              <a:gd name="connsiteX2" fmla="*/ 0 w 758886"/>
              <a:gd name="connsiteY2" fmla="*/ 1133923 h 1135641"/>
              <a:gd name="connsiteX0" fmla="*/ 621235 w 785717"/>
              <a:gd name="connsiteY0" fmla="*/ 0 h 1133923"/>
              <a:gd name="connsiteX1" fmla="*/ 400719 w 785717"/>
              <a:gd name="connsiteY1" fmla="*/ 1133921 h 1133923"/>
              <a:gd name="connsiteX2" fmla="*/ 0 w 785717"/>
              <a:gd name="connsiteY2" fmla="*/ 1133923 h 113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5717" h="1133923">
                <a:moveTo>
                  <a:pt x="621235" y="0"/>
                </a:moveTo>
                <a:cubicBezTo>
                  <a:pt x="808280" y="11501"/>
                  <a:pt x="943799" y="1079685"/>
                  <a:pt x="400719" y="1133921"/>
                </a:cubicBezTo>
                <a:lnTo>
                  <a:pt x="0" y="1133923"/>
                </a:ln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C43AE6-F9E6-4224-8F1B-BA0593236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 sz="1108"/>
              <a:t>Audit ISO 22301:2012,1/ Rev 0 (c)Copyright. Sentral Sistem, Sep 2018</a:t>
            </a:r>
            <a:endParaRPr lang="en-US" sz="1108" dirty="0"/>
          </a:p>
        </p:txBody>
      </p:sp>
    </p:spTree>
    <p:extLst>
      <p:ext uri="{BB962C8B-B14F-4D97-AF65-F5344CB8AC3E}">
        <p14:creationId xmlns:p14="http://schemas.microsoft.com/office/powerpoint/2010/main" val="4102812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2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2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19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9F20C5F-552E-4E10-A962-A8A4AA403BDA}"/>
              </a:ext>
            </a:extLst>
          </p:cNvPr>
          <p:cNvSpPr/>
          <p:nvPr/>
        </p:nvSpPr>
        <p:spPr>
          <a:xfrm>
            <a:off x="1" y="-21974"/>
            <a:ext cx="487853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42062" y="593131"/>
            <a:ext cx="3959439" cy="1055077"/>
          </a:xfrm>
          <a:noFill/>
        </p:spPr>
        <p:txBody>
          <a:bodyPr>
            <a:noAutofit/>
          </a:bodyPr>
          <a:lstStyle/>
          <a:p>
            <a:pPr algn="l" eaLnBrk="1" hangingPunct="1"/>
            <a:r>
              <a:rPr lang="en-US" sz="3200" b="1" dirty="0" err="1">
                <a:solidFill>
                  <a:schemeClr val="bg1"/>
                </a:solidFill>
              </a:rPr>
              <a:t>Fungsi</a:t>
            </a:r>
            <a:r>
              <a:rPr lang="en-US" sz="3200" b="1" dirty="0">
                <a:solidFill>
                  <a:schemeClr val="bg1"/>
                </a:solidFill>
              </a:rPr>
              <a:t> Internal Audit yang </a:t>
            </a:r>
            <a:r>
              <a:rPr lang="en-US" sz="3200" b="1" dirty="0" err="1">
                <a:solidFill>
                  <a:schemeClr val="bg1"/>
                </a:solidFill>
              </a:rPr>
              <a:t>baik</a:t>
            </a:r>
            <a:r>
              <a:rPr lang="en-US" sz="3200" b="1" dirty="0">
                <a:solidFill>
                  <a:schemeClr val="bg1"/>
                </a:solidFill>
              </a:rPr>
              <a:t> ! 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2816" y="1905000"/>
            <a:ext cx="4485716" cy="4340625"/>
          </a:xfrm>
          <a:noFill/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 err="1">
                <a:solidFill>
                  <a:schemeClr val="bg1"/>
                </a:solidFill>
              </a:rPr>
              <a:t>Bukan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mencari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pelanggaran</a:t>
            </a:r>
            <a:r>
              <a:rPr lang="en-US" b="1" dirty="0">
                <a:solidFill>
                  <a:schemeClr val="bg1"/>
                </a:solidFill>
              </a:rPr>
              <a:t> yang </a:t>
            </a:r>
            <a:r>
              <a:rPr lang="en-US" b="1" dirty="0" err="1">
                <a:solidFill>
                  <a:schemeClr val="bg1"/>
                </a:solidFill>
              </a:rPr>
              <a:t>dilakukan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oleh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orang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atau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sasaran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tembaknya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orang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46" b="1" dirty="0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3323" b="1" dirty="0" err="1">
                <a:solidFill>
                  <a:schemeClr val="bg1"/>
                </a:solidFill>
              </a:rPr>
              <a:t>Tetapi</a:t>
            </a:r>
            <a:r>
              <a:rPr lang="en-US" sz="3323" b="1" dirty="0">
                <a:solidFill>
                  <a:schemeClr val="bg1"/>
                </a:solidFill>
              </a:rPr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323" b="1" u="sng" dirty="0" err="1">
                <a:solidFill>
                  <a:schemeClr val="bg1"/>
                </a:solidFill>
              </a:rPr>
              <a:t>Melihat</a:t>
            </a:r>
            <a:r>
              <a:rPr lang="en-US" sz="3323" b="1" u="sng" dirty="0">
                <a:solidFill>
                  <a:schemeClr val="bg1"/>
                </a:solidFill>
              </a:rPr>
              <a:t> </a:t>
            </a:r>
            <a:r>
              <a:rPr lang="en-US" sz="3323" b="1" u="sng" dirty="0" err="1">
                <a:solidFill>
                  <a:schemeClr val="bg1"/>
                </a:solidFill>
              </a:rPr>
              <a:t>Kelemahan</a:t>
            </a:r>
            <a:r>
              <a:rPr lang="en-US" sz="3323" b="1" u="sng" dirty="0">
                <a:solidFill>
                  <a:schemeClr val="bg1"/>
                </a:solidFill>
              </a:rPr>
              <a:t> Sistem </a:t>
            </a:r>
            <a:r>
              <a:rPr lang="en-US" sz="3323" b="1" u="sng" dirty="0" err="1">
                <a:solidFill>
                  <a:schemeClr val="bg1"/>
                </a:solidFill>
              </a:rPr>
              <a:t>Manajemen</a:t>
            </a:r>
            <a:r>
              <a:rPr lang="en-US" sz="3323" b="1" u="sng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457200" y="1752600"/>
            <a:ext cx="417318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AEE16F3-86D6-498D-B775-6FC60616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843562" y="-21974"/>
            <a:ext cx="4297476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22CA71-7050-4937-ABF7-5053CED1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46837"/>
            <a:ext cx="5562600" cy="274638"/>
          </a:xfrm>
        </p:spPr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EA9E9-8857-4ECB-86E7-5D2F2799BBF4}"/>
              </a:ext>
            </a:extLst>
          </p:cNvPr>
          <p:cNvSpPr/>
          <p:nvPr/>
        </p:nvSpPr>
        <p:spPr>
          <a:xfrm>
            <a:off x="4742501" y="-21974"/>
            <a:ext cx="136031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91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F82869-0FCA-408E-A07A-527A25AB1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36867"/>
            <a:ext cx="9118823" cy="6172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6FF1-A7A3-4EA0-A95F-726CA976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CB1E8B-5DE1-46AF-9771-C5E832F6C094}"/>
              </a:ext>
            </a:extLst>
          </p:cNvPr>
          <p:cNvSpPr/>
          <p:nvPr/>
        </p:nvSpPr>
        <p:spPr>
          <a:xfrm>
            <a:off x="0" y="5273943"/>
            <a:ext cx="9118823" cy="15840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2619874" y="5527361"/>
            <a:ext cx="5685926" cy="118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</a:bodyPr>
          <a:lstStyle/>
          <a:p>
            <a:pPr algn="r" defTabSz="84408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600" b="1" dirty="0">
                <a:ln w="1905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reflection blurRad="6350" stA="55000" endA="300" endPos="45500" dir="5400000" sy="-100000" algn="bl" rotWithShape="0"/>
                </a:effectLst>
                <a:latin typeface="Impact" panose="020B0806030902050204" pitchFamily="34" charset="0"/>
                <a:ea typeface="+mj-ea"/>
                <a:cs typeface="Arial" pitchFamily="34" charset="0"/>
              </a:rPr>
              <a:t>ISO 22301:2012</a:t>
            </a:r>
            <a:endParaRPr lang="id-ID" sz="6600" b="1" dirty="0">
              <a:ln w="19050">
                <a:solidFill>
                  <a:schemeClr val="bg1"/>
                </a:solidFill>
              </a:ln>
              <a:solidFill>
                <a:srgbClr val="FF0000"/>
              </a:solidFill>
              <a:effectLst>
                <a:reflection blurRad="6350" stA="55000" endA="300" endPos="45500" dir="5400000" sy="-100000" algn="bl" rotWithShape="0"/>
              </a:effectLst>
              <a:latin typeface="Impact" panose="020B0806030902050204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5527361"/>
            <a:ext cx="213116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Ringkasan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err="1">
                <a:solidFill>
                  <a:schemeClr val="bg1"/>
                </a:solidFill>
              </a:rPr>
              <a:t>Persyaratan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6FEF4F-84C4-488A-8D9E-D4CAF5C8AE7C}"/>
              </a:ext>
            </a:extLst>
          </p:cNvPr>
          <p:cNvSpPr/>
          <p:nvPr/>
        </p:nvSpPr>
        <p:spPr>
          <a:xfrm>
            <a:off x="-1" y="5273943"/>
            <a:ext cx="9118823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F82392-46AE-40DE-BEBC-DF762568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30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093233" y="168597"/>
            <a:ext cx="49247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Impact" panose="020B0806030902050204" pitchFamily="34" charset="0"/>
              </a:rPr>
              <a:t>PDCA MODEL ISO 22301 : 2012</a:t>
            </a:r>
          </a:p>
        </p:txBody>
      </p:sp>
      <p:sp>
        <p:nvSpPr>
          <p:cNvPr id="9" name="Arc 8"/>
          <p:cNvSpPr/>
          <p:nvPr/>
        </p:nvSpPr>
        <p:spPr>
          <a:xfrm rot="16200000">
            <a:off x="3079806" y="2296020"/>
            <a:ext cx="2384095" cy="2666206"/>
          </a:xfrm>
          <a:prstGeom prst="arc">
            <a:avLst>
              <a:gd name="adj1" fmla="val 16755342"/>
              <a:gd name="adj2" fmla="val 20929579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>
            <a:off x="4140722" y="2437075"/>
            <a:ext cx="2210660" cy="2384098"/>
          </a:xfrm>
          <a:prstGeom prst="arc">
            <a:avLst>
              <a:gd name="adj1" fmla="val 16543597"/>
              <a:gd name="adj2" fmla="val 21087775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/>
          <p:cNvSpPr/>
          <p:nvPr/>
        </p:nvSpPr>
        <p:spPr>
          <a:xfrm rot="5400000">
            <a:off x="4299761" y="3235481"/>
            <a:ext cx="2331088" cy="1981200"/>
          </a:xfrm>
          <a:prstGeom prst="arc">
            <a:avLst>
              <a:gd name="adj1" fmla="val 16982577"/>
              <a:gd name="adj2" fmla="val 21347873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10800000">
            <a:off x="2938751" y="3512664"/>
            <a:ext cx="2326569" cy="1964491"/>
          </a:xfrm>
          <a:prstGeom prst="arc">
            <a:avLst>
              <a:gd name="adj1" fmla="val 16543597"/>
              <a:gd name="adj2" fmla="val 207673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140722" y="2168718"/>
            <a:ext cx="1149851" cy="584775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Establish</a:t>
            </a:r>
          </a:p>
          <a:p>
            <a:pPr algn="ctr"/>
            <a:r>
              <a:rPr lang="en-US" sz="1600" dirty="0"/>
              <a:t>(Plan)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11906" y="973014"/>
            <a:ext cx="4273485" cy="584775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dirty="0"/>
              <a:t>Continual improvement of business continuity management system (BCMS)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8C96C3-93E9-4985-83C1-5C344CAD4249}"/>
              </a:ext>
            </a:extLst>
          </p:cNvPr>
          <p:cNvSpPr txBox="1"/>
          <p:nvPr/>
        </p:nvSpPr>
        <p:spPr>
          <a:xfrm>
            <a:off x="304800" y="2209800"/>
            <a:ext cx="1472270" cy="40318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Interested Parties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Requirements for business continuity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A098DA-55A1-4E82-ADA8-F7FD68339C93}"/>
              </a:ext>
            </a:extLst>
          </p:cNvPr>
          <p:cNvSpPr txBox="1"/>
          <p:nvPr/>
        </p:nvSpPr>
        <p:spPr>
          <a:xfrm>
            <a:off x="7455554" y="2209801"/>
            <a:ext cx="1472270" cy="40318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Interested Parties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Managed business continuity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43" name="Down Arrow 6">
            <a:extLst>
              <a:ext uri="{FF2B5EF4-FFF2-40B4-BE49-F238E27FC236}">
                <a16:creationId xmlns:a16="http://schemas.microsoft.com/office/drawing/2014/main" id="{6FF31685-480A-4370-8858-560ACA37843E}"/>
              </a:ext>
            </a:extLst>
          </p:cNvPr>
          <p:cNvSpPr/>
          <p:nvPr/>
        </p:nvSpPr>
        <p:spPr>
          <a:xfrm rot="16200000">
            <a:off x="1953376" y="2412872"/>
            <a:ext cx="561277" cy="609693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6">
            <a:extLst>
              <a:ext uri="{FF2B5EF4-FFF2-40B4-BE49-F238E27FC236}">
                <a16:creationId xmlns:a16="http://schemas.microsoft.com/office/drawing/2014/main" id="{30828CE4-8165-49C4-A589-71F032436225}"/>
              </a:ext>
            </a:extLst>
          </p:cNvPr>
          <p:cNvSpPr/>
          <p:nvPr/>
        </p:nvSpPr>
        <p:spPr>
          <a:xfrm rot="16200000">
            <a:off x="1953376" y="5516130"/>
            <a:ext cx="561277" cy="609693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757AEE-F4B8-4432-80B0-A4933BCBDBB1}"/>
              </a:ext>
            </a:extLst>
          </p:cNvPr>
          <p:cNvSpPr txBox="1"/>
          <p:nvPr/>
        </p:nvSpPr>
        <p:spPr>
          <a:xfrm>
            <a:off x="5665735" y="3512665"/>
            <a:ext cx="1472269" cy="830997"/>
          </a:xfrm>
          <a:prstGeom prst="rect">
            <a:avLst/>
          </a:prstGeom>
          <a:solidFill>
            <a:srgbClr val="85D1F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Implement and Operate</a:t>
            </a:r>
          </a:p>
          <a:p>
            <a:pPr algn="ctr"/>
            <a:r>
              <a:rPr lang="en-US" sz="1600" dirty="0"/>
              <a:t>(Do)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078C4B9-6A86-436B-AD2B-564125CFDD9D}"/>
              </a:ext>
            </a:extLst>
          </p:cNvPr>
          <p:cNvSpPr txBox="1"/>
          <p:nvPr/>
        </p:nvSpPr>
        <p:spPr>
          <a:xfrm>
            <a:off x="2296849" y="3512665"/>
            <a:ext cx="1472269" cy="830997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Maintain and Improve      (Act)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9BF7E62-41DF-4B29-ADBE-7026F6072F6D}"/>
              </a:ext>
            </a:extLst>
          </p:cNvPr>
          <p:cNvSpPr txBox="1"/>
          <p:nvPr/>
        </p:nvSpPr>
        <p:spPr>
          <a:xfrm>
            <a:off x="3991023" y="4934622"/>
            <a:ext cx="1472269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Monitor and Review </a:t>
            </a:r>
          </a:p>
          <a:p>
            <a:pPr algn="ctr"/>
            <a:r>
              <a:rPr lang="en-US" sz="1600" dirty="0"/>
              <a:t>(Check)</a:t>
            </a:r>
          </a:p>
        </p:txBody>
      </p:sp>
      <p:sp>
        <p:nvSpPr>
          <p:cNvPr id="49" name="Down Arrow 6">
            <a:extLst>
              <a:ext uri="{FF2B5EF4-FFF2-40B4-BE49-F238E27FC236}">
                <a16:creationId xmlns:a16="http://schemas.microsoft.com/office/drawing/2014/main" id="{7FBDD436-360D-4493-BE2D-F6431E0CE07B}"/>
              </a:ext>
            </a:extLst>
          </p:cNvPr>
          <p:cNvSpPr/>
          <p:nvPr/>
        </p:nvSpPr>
        <p:spPr>
          <a:xfrm rot="16200000">
            <a:off x="6593626" y="2412872"/>
            <a:ext cx="561277" cy="609693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6">
            <a:extLst>
              <a:ext uri="{FF2B5EF4-FFF2-40B4-BE49-F238E27FC236}">
                <a16:creationId xmlns:a16="http://schemas.microsoft.com/office/drawing/2014/main" id="{73EC5E61-E3FC-4C13-A145-88A937EC3FE3}"/>
              </a:ext>
            </a:extLst>
          </p:cNvPr>
          <p:cNvSpPr/>
          <p:nvPr/>
        </p:nvSpPr>
        <p:spPr>
          <a:xfrm rot="16200000">
            <a:off x="6593626" y="5516130"/>
            <a:ext cx="561277" cy="609693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02E0F428-BBE8-47FE-943D-66018D23D30F}"/>
              </a:ext>
            </a:extLst>
          </p:cNvPr>
          <p:cNvSpPr/>
          <p:nvPr/>
        </p:nvSpPr>
        <p:spPr>
          <a:xfrm rot="10800000" flipH="1">
            <a:off x="2001532" y="1119691"/>
            <a:ext cx="529712" cy="1090109"/>
          </a:xfrm>
          <a:prstGeom prst="curved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Curved Right 50">
            <a:extLst>
              <a:ext uri="{FF2B5EF4-FFF2-40B4-BE49-F238E27FC236}">
                <a16:creationId xmlns:a16="http://schemas.microsoft.com/office/drawing/2014/main" id="{AA949945-9446-4307-8DA7-0EEB390B1621}"/>
              </a:ext>
            </a:extLst>
          </p:cNvPr>
          <p:cNvSpPr/>
          <p:nvPr/>
        </p:nvSpPr>
        <p:spPr>
          <a:xfrm flipH="1">
            <a:off x="7017979" y="1192139"/>
            <a:ext cx="529712" cy="1090109"/>
          </a:xfrm>
          <a:prstGeom prst="curved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D3618054-EA38-407D-AF7A-6365378E85BB}"/>
              </a:ext>
            </a:extLst>
          </p:cNvPr>
          <p:cNvSpPr/>
          <p:nvPr/>
        </p:nvSpPr>
        <p:spPr>
          <a:xfrm>
            <a:off x="7899043" y="-70"/>
            <a:ext cx="1254582" cy="1371669"/>
          </a:xfrm>
          <a:custGeom>
            <a:avLst/>
            <a:gdLst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1371600 h 1371600"/>
              <a:gd name="connsiteX4" fmla="*/ 0 w 1219201"/>
              <a:gd name="connsiteY4" fmla="*/ 0 h 1371600"/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978568 w 1219201"/>
              <a:gd name="connsiteY2" fmla="*/ 885524 h 1371600"/>
              <a:gd name="connsiteX3" fmla="*/ 1219201 w 1219201"/>
              <a:gd name="connsiteY3" fmla="*/ 1371600 h 1371600"/>
              <a:gd name="connsiteX4" fmla="*/ 0 w 1219201"/>
              <a:gd name="connsiteY4" fmla="*/ 0 h 1371600"/>
              <a:gd name="connsiteX0" fmla="*/ 0 w 1228825"/>
              <a:gd name="connsiteY0" fmla="*/ 0 h 1371600"/>
              <a:gd name="connsiteX1" fmla="*/ 564683 w 1228825"/>
              <a:gd name="connsiteY1" fmla="*/ 9625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83933 w 1228825"/>
              <a:gd name="connsiteY1" fmla="*/ 19250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38857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19539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54582"/>
              <a:gd name="connsiteY0" fmla="*/ 0 h 1371600"/>
              <a:gd name="connsiteX1" fmla="*/ 545296 w 1254582"/>
              <a:gd name="connsiteY1" fmla="*/ 6371 h 1371600"/>
              <a:gd name="connsiteX2" fmla="*/ 1254582 w 1254582"/>
              <a:gd name="connsiteY2" fmla="*/ 808522 h 1371600"/>
              <a:gd name="connsiteX3" fmla="*/ 1244958 w 1254582"/>
              <a:gd name="connsiteY3" fmla="*/ 1371600 h 1371600"/>
              <a:gd name="connsiteX4" fmla="*/ 0 w 1254582"/>
              <a:gd name="connsiteY4" fmla="*/ 0 h 1371600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08591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905182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4582" h="1371669">
                <a:moveTo>
                  <a:pt x="0" y="69"/>
                </a:moveTo>
                <a:lnTo>
                  <a:pt x="442265" y="0"/>
                </a:lnTo>
                <a:lnTo>
                  <a:pt x="1254582" y="905182"/>
                </a:lnTo>
                <a:lnTo>
                  <a:pt x="1244958" y="1371669"/>
                </a:lnTo>
                <a:lnTo>
                  <a:pt x="0" y="69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27E95DB0-C8DF-47E4-9271-3F709B8F1791}"/>
              </a:ext>
            </a:extLst>
          </p:cNvPr>
          <p:cNvSpPr/>
          <p:nvPr/>
        </p:nvSpPr>
        <p:spPr>
          <a:xfrm>
            <a:off x="7467600" y="0"/>
            <a:ext cx="1665868" cy="1831370"/>
          </a:xfrm>
          <a:custGeom>
            <a:avLst/>
            <a:gdLst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1371600 h 1371600"/>
              <a:gd name="connsiteX4" fmla="*/ 0 w 1219201"/>
              <a:gd name="connsiteY4" fmla="*/ 0 h 1371600"/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978568 w 1219201"/>
              <a:gd name="connsiteY2" fmla="*/ 885524 h 1371600"/>
              <a:gd name="connsiteX3" fmla="*/ 1219201 w 1219201"/>
              <a:gd name="connsiteY3" fmla="*/ 1371600 h 1371600"/>
              <a:gd name="connsiteX4" fmla="*/ 0 w 1219201"/>
              <a:gd name="connsiteY4" fmla="*/ 0 h 1371600"/>
              <a:gd name="connsiteX0" fmla="*/ 0 w 1228825"/>
              <a:gd name="connsiteY0" fmla="*/ 0 h 1371600"/>
              <a:gd name="connsiteX1" fmla="*/ 564683 w 1228825"/>
              <a:gd name="connsiteY1" fmla="*/ 9625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385858 w 1228825"/>
              <a:gd name="connsiteY1" fmla="*/ 5628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385858 w 1228825"/>
              <a:gd name="connsiteY1" fmla="*/ 5628 h 1371600"/>
              <a:gd name="connsiteX2" fmla="*/ 1228825 w 1228825"/>
              <a:gd name="connsiteY2" fmla="*/ 105233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321991 w 1228825"/>
              <a:gd name="connsiteY1" fmla="*/ 5628 h 1371600"/>
              <a:gd name="connsiteX2" fmla="*/ 1228825 w 1228825"/>
              <a:gd name="connsiteY2" fmla="*/ 105233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2366 h 1373966"/>
              <a:gd name="connsiteX1" fmla="*/ 292187 w 1228825"/>
              <a:gd name="connsiteY1" fmla="*/ 0 h 1373966"/>
              <a:gd name="connsiteX2" fmla="*/ 1228825 w 1228825"/>
              <a:gd name="connsiteY2" fmla="*/ 1054698 h 1373966"/>
              <a:gd name="connsiteX3" fmla="*/ 1219201 w 1228825"/>
              <a:gd name="connsiteY3" fmla="*/ 1373966 h 1373966"/>
              <a:gd name="connsiteX4" fmla="*/ 0 w 1228825"/>
              <a:gd name="connsiteY4" fmla="*/ 2366 h 1373966"/>
              <a:gd name="connsiteX0" fmla="*/ 0 w 1220309"/>
              <a:gd name="connsiteY0" fmla="*/ 2366 h 1373966"/>
              <a:gd name="connsiteX1" fmla="*/ 292187 w 1220309"/>
              <a:gd name="connsiteY1" fmla="*/ 0 h 1373966"/>
              <a:gd name="connsiteX2" fmla="*/ 1220309 w 1220309"/>
              <a:gd name="connsiteY2" fmla="*/ 1046705 h 1373966"/>
              <a:gd name="connsiteX3" fmla="*/ 1219201 w 1220309"/>
              <a:gd name="connsiteY3" fmla="*/ 1373966 h 1373966"/>
              <a:gd name="connsiteX4" fmla="*/ 0 w 1220309"/>
              <a:gd name="connsiteY4" fmla="*/ 2366 h 137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" h="1373966">
                <a:moveTo>
                  <a:pt x="0" y="2366"/>
                </a:moveTo>
                <a:lnTo>
                  <a:pt x="292187" y="0"/>
                </a:lnTo>
                <a:lnTo>
                  <a:pt x="1220309" y="1046705"/>
                </a:lnTo>
                <a:cubicBezTo>
                  <a:pt x="1219940" y="1155792"/>
                  <a:pt x="1219570" y="1264879"/>
                  <a:pt x="1219201" y="1373966"/>
                </a:cubicBezTo>
                <a:lnTo>
                  <a:pt x="0" y="2366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007D85BA-C3C5-4A6B-98C9-7808D763935A}"/>
              </a:ext>
            </a:extLst>
          </p:cNvPr>
          <p:cNvSpPr/>
          <p:nvPr/>
        </p:nvSpPr>
        <p:spPr>
          <a:xfrm>
            <a:off x="8374890" y="-1390"/>
            <a:ext cx="763408" cy="857835"/>
          </a:xfrm>
          <a:custGeom>
            <a:avLst/>
            <a:gdLst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1371600 h 1371600"/>
              <a:gd name="connsiteX4" fmla="*/ 0 w 1219201"/>
              <a:gd name="connsiteY4" fmla="*/ 0 h 1371600"/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978568 w 1219201"/>
              <a:gd name="connsiteY2" fmla="*/ 885524 h 1371600"/>
              <a:gd name="connsiteX3" fmla="*/ 1219201 w 1219201"/>
              <a:gd name="connsiteY3" fmla="*/ 1371600 h 1371600"/>
              <a:gd name="connsiteX4" fmla="*/ 0 w 1219201"/>
              <a:gd name="connsiteY4" fmla="*/ 0 h 1371600"/>
              <a:gd name="connsiteX0" fmla="*/ 0 w 1228825"/>
              <a:gd name="connsiteY0" fmla="*/ 0 h 1371600"/>
              <a:gd name="connsiteX1" fmla="*/ 564683 w 1228825"/>
              <a:gd name="connsiteY1" fmla="*/ 9625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83933 w 1228825"/>
              <a:gd name="connsiteY1" fmla="*/ 19250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38857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19539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54582"/>
              <a:gd name="connsiteY0" fmla="*/ 0 h 1371600"/>
              <a:gd name="connsiteX1" fmla="*/ 545296 w 1254582"/>
              <a:gd name="connsiteY1" fmla="*/ 6371 h 1371600"/>
              <a:gd name="connsiteX2" fmla="*/ 1254582 w 1254582"/>
              <a:gd name="connsiteY2" fmla="*/ 808522 h 1371600"/>
              <a:gd name="connsiteX3" fmla="*/ 1244958 w 1254582"/>
              <a:gd name="connsiteY3" fmla="*/ 1371600 h 1371600"/>
              <a:gd name="connsiteX4" fmla="*/ 0 w 1254582"/>
              <a:gd name="connsiteY4" fmla="*/ 0 h 1371600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08591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905182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98055"/>
              <a:gd name="connsiteY0" fmla="*/ 69 h 1371669"/>
              <a:gd name="connsiteX1" fmla="*/ 485738 w 1298055"/>
              <a:gd name="connsiteY1" fmla="*/ 0 h 1371669"/>
              <a:gd name="connsiteX2" fmla="*/ 1298055 w 1298055"/>
              <a:gd name="connsiteY2" fmla="*/ 905182 h 1371669"/>
              <a:gd name="connsiteX3" fmla="*/ 1288431 w 1298055"/>
              <a:gd name="connsiteY3" fmla="*/ 1371669 h 1371669"/>
              <a:gd name="connsiteX4" fmla="*/ 0 w 1298055"/>
              <a:gd name="connsiteY4" fmla="*/ 69 h 1371669"/>
              <a:gd name="connsiteX0" fmla="*/ 0 w 1298055"/>
              <a:gd name="connsiteY0" fmla="*/ 69 h 1371669"/>
              <a:gd name="connsiteX1" fmla="*/ 572681 w 1298055"/>
              <a:gd name="connsiteY1" fmla="*/ 0 h 1371669"/>
              <a:gd name="connsiteX2" fmla="*/ 1298055 w 1298055"/>
              <a:gd name="connsiteY2" fmla="*/ 905182 h 1371669"/>
              <a:gd name="connsiteX3" fmla="*/ 1288431 w 1298055"/>
              <a:gd name="connsiteY3" fmla="*/ 1371669 h 1371669"/>
              <a:gd name="connsiteX4" fmla="*/ 0 w 1298055"/>
              <a:gd name="connsiteY4" fmla="*/ 69 h 1371669"/>
              <a:gd name="connsiteX0" fmla="*/ 0 w 1298055"/>
              <a:gd name="connsiteY0" fmla="*/ 69 h 1371669"/>
              <a:gd name="connsiteX1" fmla="*/ 572681 w 1298055"/>
              <a:gd name="connsiteY1" fmla="*/ 0 h 1371669"/>
              <a:gd name="connsiteX2" fmla="*/ 1298055 w 1298055"/>
              <a:gd name="connsiteY2" fmla="*/ 812512 h 1371669"/>
              <a:gd name="connsiteX3" fmla="*/ 1288431 w 1298055"/>
              <a:gd name="connsiteY3" fmla="*/ 1371669 h 1371669"/>
              <a:gd name="connsiteX4" fmla="*/ 0 w 1298055"/>
              <a:gd name="connsiteY4" fmla="*/ 69 h 1371669"/>
              <a:gd name="connsiteX0" fmla="*/ 0 w 1288432"/>
              <a:gd name="connsiteY0" fmla="*/ 69 h 1371669"/>
              <a:gd name="connsiteX1" fmla="*/ 572681 w 1288432"/>
              <a:gd name="connsiteY1" fmla="*/ 0 h 1371669"/>
              <a:gd name="connsiteX2" fmla="*/ 1287186 w 1288432"/>
              <a:gd name="connsiteY2" fmla="*/ 750732 h 1371669"/>
              <a:gd name="connsiteX3" fmla="*/ 1288431 w 1288432"/>
              <a:gd name="connsiteY3" fmla="*/ 1371669 h 1371669"/>
              <a:gd name="connsiteX4" fmla="*/ 0 w 1288432"/>
              <a:gd name="connsiteY4" fmla="*/ 69 h 137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8432" h="1371669">
                <a:moveTo>
                  <a:pt x="0" y="69"/>
                </a:moveTo>
                <a:lnTo>
                  <a:pt x="572681" y="0"/>
                </a:lnTo>
                <a:lnTo>
                  <a:pt x="1287186" y="750732"/>
                </a:lnTo>
                <a:lnTo>
                  <a:pt x="1288431" y="1371669"/>
                </a:lnTo>
                <a:lnTo>
                  <a:pt x="0" y="6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D088C-FC7A-4ADB-8A23-97D9DF71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CEBEBD-3C3F-4663-8B55-936C37FCD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99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9BD734-C0CC-48BE-8276-9ED6F8986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4" t="14823" r="601" b="7873"/>
          <a:stretch/>
        </p:blipFill>
        <p:spPr>
          <a:xfrm>
            <a:off x="4767195" y="4933817"/>
            <a:ext cx="3124200" cy="16766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01CE1C-4663-4DC3-B247-B8C47A2EF02B}"/>
              </a:ext>
            </a:extLst>
          </p:cNvPr>
          <p:cNvSpPr/>
          <p:nvPr/>
        </p:nvSpPr>
        <p:spPr>
          <a:xfrm>
            <a:off x="0" y="0"/>
            <a:ext cx="9144000" cy="10008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49292" y="1158503"/>
          <a:ext cx="4494213" cy="538041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6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2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1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Konteks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Organisasi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4.1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Pemahaman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organisasi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konteksnya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189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Memahami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kebutuhan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ekspektasi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pihak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berkepentingan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927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4.3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Menentukan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lingkup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manajemen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manajemen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kelangsungan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usaha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Kepemimpinan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Kepemimpinan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komitmen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Komitmen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manajemen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Kebijakan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5.4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Peran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tanggungjawab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wewenang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organisasi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Perencanaan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Tindakan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menangani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risiko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peluang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6927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Tujuan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kelangsungan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usaha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rencana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mencapainya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Dukungan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7.1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Sumber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daya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7.2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Kompetensi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7.3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Kesadaran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7.4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Komunikasi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7162513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7.5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Informasi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terdokumentasi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247279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476707" y="1139338"/>
          <a:ext cx="4613198" cy="3832927"/>
        </p:xfrm>
        <a:graphic>
          <a:graphicData uri="http://schemas.openxmlformats.org/drawingml/2006/table">
            <a:tbl>
              <a:tblPr/>
              <a:tblGrid>
                <a:gridCol w="376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9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0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Operasi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03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8.1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Perencanaan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pengendalian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operasional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03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8.2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Analisis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dampak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usaha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penilaian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risiko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03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8.3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Strategi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kelangsungan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usaha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0065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8.4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Menetapkan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menerapkan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prosedur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kelangsungan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usaha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903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8.5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Latihan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pengujian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90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Evaluasi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Kinerja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386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9.1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Pemantauan, pengukuran, analisis dan evaluasi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903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9.2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Audit internal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903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9.3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Tinjauan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manajemen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90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Peningkatan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5903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10.1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Ketidaksesuaian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tindakan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korektif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9576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10.2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Peningkatan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terus-menerus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5903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cxnSp>
        <p:nvCxnSpPr>
          <p:cNvPr id="15" name="Straight Connector 14"/>
          <p:cNvCxnSpPr>
            <a:cxnSpLocks/>
          </p:cNvCxnSpPr>
          <p:nvPr/>
        </p:nvCxnSpPr>
        <p:spPr>
          <a:xfrm>
            <a:off x="4405417" y="1158503"/>
            <a:ext cx="14183" cy="52419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822963" y="147891"/>
            <a:ext cx="34980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rgbClr val="FFFF00"/>
                </a:solidFill>
                <a:latin typeface="Impact" panose="020B0806030902050204" pitchFamily="34" charset="0"/>
              </a:rPr>
              <a:t>ISO 22301 : 2012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63538B-0AD4-4B18-8B27-E250FA20F28E}"/>
              </a:ext>
            </a:extLst>
          </p:cNvPr>
          <p:cNvCxnSpPr/>
          <p:nvPr/>
        </p:nvCxnSpPr>
        <p:spPr>
          <a:xfrm>
            <a:off x="159230" y="1066800"/>
            <a:ext cx="86349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DAFFD-CD2D-49DF-9D39-229FD8BE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B483EA-79FC-4CFB-9D49-A6CB5216843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C2B62-1889-42BE-ABC5-2164EE893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13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7E5F3F-3736-465C-B086-7BA4A18BF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23" r="15440"/>
          <a:stretch/>
        </p:blipFill>
        <p:spPr>
          <a:xfrm>
            <a:off x="4724401" y="0"/>
            <a:ext cx="4419600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48768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1" y="2293334"/>
            <a:ext cx="4419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5138" indent="-465138"/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Antara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lain :</a:t>
            </a:r>
          </a:p>
          <a:p>
            <a:pPr marL="465138" indent="-465138"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Peserta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memahami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definisi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audit</a:t>
            </a:r>
          </a:p>
          <a:p>
            <a:pPr marL="465138" indent="-465138"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Peserta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mampu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membuat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check list audit</a:t>
            </a:r>
          </a:p>
          <a:p>
            <a:pPr marL="465138" indent="-465138"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Peserta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mampu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melakukan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internal audit</a:t>
            </a:r>
          </a:p>
          <a:p>
            <a:pPr marL="465138" indent="-465138"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Peserta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mampu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membuat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audit report</a:t>
            </a:r>
          </a:p>
          <a:p>
            <a:pPr marL="465138" indent="-465138"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Peserta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mampu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meningkatkan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kinerja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organisasi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sistem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manajemen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kelangsungan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usaha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9536" y="27432"/>
            <a:ext cx="3918060" cy="132343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 dirty="0">
                <a:ln w="18415" cmpd="sng">
                  <a:noFill/>
                  <a:prstDash val="solid"/>
                </a:ln>
                <a:solidFill>
                  <a:srgbClr val="FFFF00"/>
                </a:solidFill>
                <a:effectLst>
                  <a:reflection blurRad="6350" stA="55000" endA="300" endPos="45500" dir="5400000" sy="-100000" algn="bl" rotWithShape="0"/>
                </a:effectLst>
                <a:latin typeface="Impact" panose="020B0806030902050204" pitchFamily="34" charset="0"/>
                <a:cs typeface="Browallia New" panose="020B0604020202020204" pitchFamily="34" charset="-34"/>
              </a:rPr>
              <a:t>SASARAN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41136" y="1086791"/>
            <a:ext cx="2613729" cy="76944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Impact" panose="020B0806030902050204" pitchFamily="34" charset="0"/>
                <a:cs typeface="Browallia New" panose="020B0604020202020204" pitchFamily="34" charset="-34"/>
              </a:rPr>
              <a:t>PELATIHAN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C26FF-9D7C-44DC-9933-E5C44D882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C7E903-6D5E-4AD4-B631-F62B66206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tial Circle 15">
            <a:extLst>
              <a:ext uri="{FF2B5EF4-FFF2-40B4-BE49-F238E27FC236}">
                <a16:creationId xmlns:a16="http://schemas.microsoft.com/office/drawing/2014/main" id="{D77524A1-9D34-48A9-8731-CC438C93671D}"/>
              </a:ext>
            </a:extLst>
          </p:cNvPr>
          <p:cNvSpPr/>
          <p:nvPr/>
        </p:nvSpPr>
        <p:spPr>
          <a:xfrm>
            <a:off x="518750" y="10007"/>
            <a:ext cx="3575143" cy="3352616"/>
          </a:xfrm>
          <a:custGeom>
            <a:avLst/>
            <a:gdLst>
              <a:gd name="connsiteX0" fmla="*/ 7128834 w 7128834"/>
              <a:gd name="connsiteY0" fmla="*/ 3284244 h 6568488"/>
              <a:gd name="connsiteX1" fmla="*/ 5975443 w 7128834"/>
              <a:gd name="connsiteY1" fmla="*/ 5703157 h 6568488"/>
              <a:gd name="connsiteX2" fmla="*/ 3553691 w 7128834"/>
              <a:gd name="connsiteY2" fmla="*/ 6568473 h 6568488"/>
              <a:gd name="connsiteX3" fmla="*/ 3564417 w 7128834"/>
              <a:gd name="connsiteY3" fmla="*/ 3284244 h 6568488"/>
              <a:gd name="connsiteX4" fmla="*/ 7128834 w 7128834"/>
              <a:gd name="connsiteY4" fmla="*/ 3284244 h 6568488"/>
              <a:gd name="connsiteX0" fmla="*/ 3575143 w 3575143"/>
              <a:gd name="connsiteY0" fmla="*/ 0 h 3409368"/>
              <a:gd name="connsiteX1" fmla="*/ 2421752 w 3575143"/>
              <a:gd name="connsiteY1" fmla="*/ 2418913 h 3409368"/>
              <a:gd name="connsiteX2" fmla="*/ 0 w 3575143"/>
              <a:gd name="connsiteY2" fmla="*/ 3409358 h 3409368"/>
              <a:gd name="connsiteX3" fmla="*/ 10726 w 3575143"/>
              <a:gd name="connsiteY3" fmla="*/ 0 h 3409368"/>
              <a:gd name="connsiteX4" fmla="*/ 3575143 w 3575143"/>
              <a:gd name="connsiteY4" fmla="*/ 0 h 340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5143" h="3409368">
                <a:moveTo>
                  <a:pt x="3575143" y="0"/>
                </a:moveTo>
                <a:cubicBezTo>
                  <a:pt x="3575143" y="919523"/>
                  <a:pt x="3017609" y="1850687"/>
                  <a:pt x="2421752" y="2418913"/>
                </a:cubicBezTo>
                <a:cubicBezTo>
                  <a:pt x="1825895" y="2987139"/>
                  <a:pt x="896638" y="3411844"/>
                  <a:pt x="0" y="3409358"/>
                </a:cubicBezTo>
                <a:cubicBezTo>
                  <a:pt x="3575" y="2314615"/>
                  <a:pt x="7151" y="1094743"/>
                  <a:pt x="10726" y="0"/>
                </a:cubicBezTo>
                <a:lnTo>
                  <a:pt x="357514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Partial Circle 15">
            <a:extLst>
              <a:ext uri="{FF2B5EF4-FFF2-40B4-BE49-F238E27FC236}">
                <a16:creationId xmlns:a16="http://schemas.microsoft.com/office/drawing/2014/main" id="{3FE86CBF-E715-4FE1-935A-BEEC325C24B1}"/>
              </a:ext>
            </a:extLst>
          </p:cNvPr>
          <p:cNvSpPr/>
          <p:nvPr/>
        </p:nvSpPr>
        <p:spPr>
          <a:xfrm>
            <a:off x="258089" y="-1789"/>
            <a:ext cx="3575143" cy="3382064"/>
          </a:xfrm>
          <a:custGeom>
            <a:avLst/>
            <a:gdLst>
              <a:gd name="connsiteX0" fmla="*/ 7128834 w 7128834"/>
              <a:gd name="connsiteY0" fmla="*/ 3284244 h 6568488"/>
              <a:gd name="connsiteX1" fmla="*/ 5975443 w 7128834"/>
              <a:gd name="connsiteY1" fmla="*/ 5703157 h 6568488"/>
              <a:gd name="connsiteX2" fmla="*/ 3553691 w 7128834"/>
              <a:gd name="connsiteY2" fmla="*/ 6568473 h 6568488"/>
              <a:gd name="connsiteX3" fmla="*/ 3564417 w 7128834"/>
              <a:gd name="connsiteY3" fmla="*/ 3284244 h 6568488"/>
              <a:gd name="connsiteX4" fmla="*/ 7128834 w 7128834"/>
              <a:gd name="connsiteY4" fmla="*/ 3284244 h 6568488"/>
              <a:gd name="connsiteX0" fmla="*/ 3575143 w 3575143"/>
              <a:gd name="connsiteY0" fmla="*/ 0 h 3409368"/>
              <a:gd name="connsiteX1" fmla="*/ 2421752 w 3575143"/>
              <a:gd name="connsiteY1" fmla="*/ 2418913 h 3409368"/>
              <a:gd name="connsiteX2" fmla="*/ 0 w 3575143"/>
              <a:gd name="connsiteY2" fmla="*/ 3409358 h 3409368"/>
              <a:gd name="connsiteX3" fmla="*/ 10726 w 3575143"/>
              <a:gd name="connsiteY3" fmla="*/ 0 h 3409368"/>
              <a:gd name="connsiteX4" fmla="*/ 3575143 w 3575143"/>
              <a:gd name="connsiteY4" fmla="*/ 0 h 340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5143" h="3409368">
                <a:moveTo>
                  <a:pt x="3575143" y="0"/>
                </a:moveTo>
                <a:cubicBezTo>
                  <a:pt x="3575143" y="919523"/>
                  <a:pt x="3017609" y="1850687"/>
                  <a:pt x="2421752" y="2418913"/>
                </a:cubicBezTo>
                <a:cubicBezTo>
                  <a:pt x="1825895" y="2987139"/>
                  <a:pt x="896638" y="3411844"/>
                  <a:pt x="0" y="3409358"/>
                </a:cubicBezTo>
                <a:cubicBezTo>
                  <a:pt x="3575" y="2314615"/>
                  <a:pt x="7151" y="1094743"/>
                  <a:pt x="10726" y="0"/>
                </a:cubicBezTo>
                <a:lnTo>
                  <a:pt x="3575143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Partial Circle 15">
            <a:extLst>
              <a:ext uri="{FF2B5EF4-FFF2-40B4-BE49-F238E27FC236}">
                <a16:creationId xmlns:a16="http://schemas.microsoft.com/office/drawing/2014/main" id="{5EC7DE57-EAC9-40B2-B0BB-E87FD03E43C4}"/>
              </a:ext>
            </a:extLst>
          </p:cNvPr>
          <p:cNvSpPr/>
          <p:nvPr/>
        </p:nvSpPr>
        <p:spPr>
          <a:xfrm>
            <a:off x="-10801" y="0"/>
            <a:ext cx="3575143" cy="3409368"/>
          </a:xfrm>
          <a:custGeom>
            <a:avLst/>
            <a:gdLst>
              <a:gd name="connsiteX0" fmla="*/ 7128834 w 7128834"/>
              <a:gd name="connsiteY0" fmla="*/ 3284244 h 6568488"/>
              <a:gd name="connsiteX1" fmla="*/ 5975443 w 7128834"/>
              <a:gd name="connsiteY1" fmla="*/ 5703157 h 6568488"/>
              <a:gd name="connsiteX2" fmla="*/ 3553691 w 7128834"/>
              <a:gd name="connsiteY2" fmla="*/ 6568473 h 6568488"/>
              <a:gd name="connsiteX3" fmla="*/ 3564417 w 7128834"/>
              <a:gd name="connsiteY3" fmla="*/ 3284244 h 6568488"/>
              <a:gd name="connsiteX4" fmla="*/ 7128834 w 7128834"/>
              <a:gd name="connsiteY4" fmla="*/ 3284244 h 6568488"/>
              <a:gd name="connsiteX0" fmla="*/ 3575143 w 3575143"/>
              <a:gd name="connsiteY0" fmla="*/ 0 h 3409368"/>
              <a:gd name="connsiteX1" fmla="*/ 2421752 w 3575143"/>
              <a:gd name="connsiteY1" fmla="*/ 2418913 h 3409368"/>
              <a:gd name="connsiteX2" fmla="*/ 0 w 3575143"/>
              <a:gd name="connsiteY2" fmla="*/ 3409358 h 3409368"/>
              <a:gd name="connsiteX3" fmla="*/ 10726 w 3575143"/>
              <a:gd name="connsiteY3" fmla="*/ 0 h 3409368"/>
              <a:gd name="connsiteX4" fmla="*/ 3575143 w 3575143"/>
              <a:gd name="connsiteY4" fmla="*/ 0 h 340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5143" h="3409368">
                <a:moveTo>
                  <a:pt x="3575143" y="0"/>
                </a:moveTo>
                <a:cubicBezTo>
                  <a:pt x="3575143" y="919523"/>
                  <a:pt x="3017609" y="1850687"/>
                  <a:pt x="2421752" y="2418913"/>
                </a:cubicBezTo>
                <a:cubicBezTo>
                  <a:pt x="1825895" y="2987139"/>
                  <a:pt x="896638" y="3411844"/>
                  <a:pt x="0" y="3409358"/>
                </a:cubicBezTo>
                <a:cubicBezTo>
                  <a:pt x="3575" y="2314615"/>
                  <a:pt x="7151" y="1094743"/>
                  <a:pt x="10726" y="0"/>
                </a:cubicBezTo>
                <a:lnTo>
                  <a:pt x="357514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6"/>
          <p:cNvSpPr/>
          <p:nvPr/>
        </p:nvSpPr>
        <p:spPr>
          <a:xfrm rot="5400000">
            <a:off x="6046062" y="2354126"/>
            <a:ext cx="1573244" cy="424955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1" name="Rectangle 6"/>
          <p:cNvSpPr/>
          <p:nvPr/>
        </p:nvSpPr>
        <p:spPr>
          <a:xfrm rot="5400000">
            <a:off x="3772307" y="3503023"/>
            <a:ext cx="1573244" cy="424955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962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209136" y="174657"/>
            <a:ext cx="3429497" cy="1252890"/>
          </a:xfrm>
          <a:noFill/>
        </p:spPr>
        <p:txBody>
          <a:bodyPr anchorCtr="1"/>
          <a:lstStyle/>
          <a:p>
            <a:pPr algn="ctr" eaLnBrk="1" hangingPunct="1">
              <a:defRPr/>
            </a:pPr>
            <a:r>
              <a:rPr lang="en-US" sz="4616" b="1" dirty="0" err="1">
                <a:solidFill>
                  <a:schemeClr val="bg1"/>
                </a:solidFill>
              </a:rPr>
              <a:t>Fase-Fase</a:t>
            </a:r>
            <a:endParaRPr lang="en-US" sz="4616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57215"/>
            <a:ext cx="2133600" cy="337038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 rot="5400000">
            <a:off x="1512364" y="4642089"/>
            <a:ext cx="1573244" cy="424955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8" name="Rectangle 1"/>
          <p:cNvSpPr/>
          <p:nvPr/>
        </p:nvSpPr>
        <p:spPr>
          <a:xfrm>
            <a:off x="2093243" y="4067792"/>
            <a:ext cx="2675452" cy="424955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" name="Rectangle 2"/>
          <p:cNvSpPr/>
          <p:nvPr/>
        </p:nvSpPr>
        <p:spPr>
          <a:xfrm>
            <a:off x="53169" y="5197916"/>
            <a:ext cx="2469548" cy="443274"/>
          </a:xfrm>
          <a:custGeom>
            <a:avLst/>
            <a:gdLst>
              <a:gd name="connsiteX0" fmla="*/ 0 w 2720752"/>
              <a:gd name="connsiteY0" fmla="*/ 0 h 468021"/>
              <a:gd name="connsiteX1" fmla="*/ 2720752 w 2720752"/>
              <a:gd name="connsiteY1" fmla="*/ 0 h 468021"/>
              <a:gd name="connsiteX2" fmla="*/ 2720752 w 2720752"/>
              <a:gd name="connsiteY2" fmla="*/ 468021 h 468021"/>
              <a:gd name="connsiteX3" fmla="*/ 0 w 2720752"/>
              <a:gd name="connsiteY3" fmla="*/ 468021 h 468021"/>
              <a:gd name="connsiteX4" fmla="*/ 0 w 2720752"/>
              <a:gd name="connsiteY4" fmla="*/ 0 h 468021"/>
              <a:gd name="connsiteX0" fmla="*/ 0 w 2720752"/>
              <a:gd name="connsiteY0" fmla="*/ 0 h 480213"/>
              <a:gd name="connsiteX1" fmla="*/ 2720752 w 2720752"/>
              <a:gd name="connsiteY1" fmla="*/ 0 h 480213"/>
              <a:gd name="connsiteX2" fmla="*/ 2245264 w 2720752"/>
              <a:gd name="connsiteY2" fmla="*/ 480213 h 480213"/>
              <a:gd name="connsiteX3" fmla="*/ 0 w 2720752"/>
              <a:gd name="connsiteY3" fmla="*/ 468021 h 480213"/>
              <a:gd name="connsiteX4" fmla="*/ 0 w 2720752"/>
              <a:gd name="connsiteY4" fmla="*/ 0 h 480213"/>
              <a:gd name="connsiteX0" fmla="*/ 0 w 2745326"/>
              <a:gd name="connsiteY0" fmla="*/ 12192 h 492405"/>
              <a:gd name="connsiteX1" fmla="*/ 2745326 w 2745326"/>
              <a:gd name="connsiteY1" fmla="*/ 0 h 492405"/>
              <a:gd name="connsiteX2" fmla="*/ 2245264 w 2745326"/>
              <a:gd name="connsiteY2" fmla="*/ 492405 h 492405"/>
              <a:gd name="connsiteX3" fmla="*/ 0 w 2745326"/>
              <a:gd name="connsiteY3" fmla="*/ 480213 h 492405"/>
              <a:gd name="connsiteX4" fmla="*/ 0 w 2745326"/>
              <a:gd name="connsiteY4" fmla="*/ 12192 h 492405"/>
              <a:gd name="connsiteX0" fmla="*/ 0 w 2696178"/>
              <a:gd name="connsiteY0" fmla="*/ 0 h 480213"/>
              <a:gd name="connsiteX1" fmla="*/ 2696178 w 2696178"/>
              <a:gd name="connsiteY1" fmla="*/ 24384 h 480213"/>
              <a:gd name="connsiteX2" fmla="*/ 2245264 w 2696178"/>
              <a:gd name="connsiteY2" fmla="*/ 480213 h 480213"/>
              <a:gd name="connsiteX3" fmla="*/ 0 w 2696178"/>
              <a:gd name="connsiteY3" fmla="*/ 468021 h 480213"/>
              <a:gd name="connsiteX4" fmla="*/ 0 w 2696178"/>
              <a:gd name="connsiteY4" fmla="*/ 0 h 48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178" h="480213">
                <a:moveTo>
                  <a:pt x="0" y="0"/>
                </a:moveTo>
                <a:lnTo>
                  <a:pt x="2696178" y="24384"/>
                </a:lnTo>
                <a:lnTo>
                  <a:pt x="2245264" y="480213"/>
                </a:lnTo>
                <a:lnTo>
                  <a:pt x="0" y="46802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2" name="Rectangle 1"/>
          <p:cNvSpPr/>
          <p:nvPr/>
        </p:nvSpPr>
        <p:spPr>
          <a:xfrm>
            <a:off x="4349164" y="2925611"/>
            <a:ext cx="2675452" cy="424955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4" name="Rectangle 1"/>
          <p:cNvSpPr/>
          <p:nvPr/>
        </p:nvSpPr>
        <p:spPr>
          <a:xfrm>
            <a:off x="6615842" y="1787554"/>
            <a:ext cx="2521986" cy="423567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22810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722810 w 2898406"/>
              <a:gd name="connsiteY2" fmla="*/ 436617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10935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37130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13379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72243"/>
              <a:gd name="connsiteX1" fmla="*/ 2732152 w 2732152"/>
              <a:gd name="connsiteY1" fmla="*/ 13379 h 472243"/>
              <a:gd name="connsiteX2" fmla="*/ 2722810 w 2732152"/>
              <a:gd name="connsiteY2" fmla="*/ 472243 h 472243"/>
              <a:gd name="connsiteX3" fmla="*/ 0 w 2732152"/>
              <a:gd name="connsiteY3" fmla="*/ 460368 h 472243"/>
              <a:gd name="connsiteX4" fmla="*/ 402336 w 2732152"/>
              <a:gd name="connsiteY4" fmla="*/ 0 h 472243"/>
              <a:gd name="connsiteX0" fmla="*/ 431364 w 2732152"/>
              <a:gd name="connsiteY0" fmla="*/ 1136 h 458864"/>
              <a:gd name="connsiteX1" fmla="*/ 2732152 w 2732152"/>
              <a:gd name="connsiteY1" fmla="*/ 0 h 458864"/>
              <a:gd name="connsiteX2" fmla="*/ 2722810 w 2732152"/>
              <a:gd name="connsiteY2" fmla="*/ 458864 h 458864"/>
              <a:gd name="connsiteX3" fmla="*/ 0 w 2732152"/>
              <a:gd name="connsiteY3" fmla="*/ 446989 h 458864"/>
              <a:gd name="connsiteX4" fmla="*/ 431364 w 2732152"/>
              <a:gd name="connsiteY4" fmla="*/ 1136 h 45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2152" h="458864">
                <a:moveTo>
                  <a:pt x="431364" y="1136"/>
                </a:moveTo>
                <a:lnTo>
                  <a:pt x="2732152" y="0"/>
                </a:lnTo>
                <a:lnTo>
                  <a:pt x="2722810" y="458864"/>
                </a:lnTo>
                <a:lnTo>
                  <a:pt x="0" y="446989"/>
                </a:lnTo>
                <a:lnTo>
                  <a:pt x="431364" y="113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4" name="TextBox 3"/>
          <p:cNvSpPr txBox="1"/>
          <p:nvPr/>
        </p:nvSpPr>
        <p:spPr>
          <a:xfrm>
            <a:off x="2896551" y="4733465"/>
            <a:ext cx="1999265" cy="774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15" b="1" dirty="0"/>
              <a:t>PERENCANAAN</a:t>
            </a:r>
          </a:p>
          <a:p>
            <a:r>
              <a:rPr lang="en-US" sz="2215" b="1" dirty="0"/>
              <a:t>AUDIT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61906" y="4552562"/>
            <a:ext cx="490945" cy="469387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7" name="Rectangle 9"/>
          <p:cNvSpPr/>
          <p:nvPr/>
        </p:nvSpPr>
        <p:spPr>
          <a:xfrm>
            <a:off x="4805856" y="3380275"/>
            <a:ext cx="490945" cy="469387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8" name="Rectangle 9"/>
          <p:cNvSpPr/>
          <p:nvPr/>
        </p:nvSpPr>
        <p:spPr>
          <a:xfrm>
            <a:off x="7084422" y="2232560"/>
            <a:ext cx="490945" cy="469387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9" name="TextBox 18"/>
          <p:cNvSpPr txBox="1"/>
          <p:nvPr/>
        </p:nvSpPr>
        <p:spPr>
          <a:xfrm>
            <a:off x="5051328" y="3553544"/>
            <a:ext cx="1939249" cy="774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15" b="1" dirty="0"/>
              <a:t>PELAKSANAAN</a:t>
            </a:r>
          </a:p>
          <a:p>
            <a:r>
              <a:rPr lang="en-US" sz="2215" b="1" dirty="0"/>
              <a:t>AUDIT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97226" y="2390635"/>
            <a:ext cx="1587999" cy="774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15" b="1" dirty="0"/>
              <a:t>FOLLOW UP</a:t>
            </a:r>
          </a:p>
          <a:p>
            <a:r>
              <a:rPr lang="en-US" sz="2215" b="1" dirty="0"/>
              <a:t>AUDIT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732" y="4595796"/>
            <a:ext cx="950838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15" b="1" dirty="0"/>
              <a:t>FASE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59421" y="3471431"/>
            <a:ext cx="950838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15" b="1" dirty="0"/>
              <a:t>FASE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31588" y="2369842"/>
            <a:ext cx="950838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15" b="1" dirty="0"/>
              <a:t>FASE 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4345" y="879826"/>
            <a:ext cx="3999946" cy="1342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123" b="1" dirty="0">
                <a:solidFill>
                  <a:srgbClr val="FFFF00"/>
                </a:solidFill>
                <a:effectLst>
                  <a:reflection blurRad="6350" stA="55000" endA="300" endPos="45500" dir="5400000" sy="-100000" algn="bl" rotWithShape="0"/>
                </a:effectLst>
                <a:latin typeface="Impact" panose="020B0806030902050204" pitchFamily="34" charset="0"/>
              </a:rPr>
              <a:t>AUDIT</a:t>
            </a:r>
            <a:endParaRPr lang="en-US" sz="8123" dirty="0">
              <a:solidFill>
                <a:srgbClr val="FFFF00"/>
              </a:solidFill>
              <a:effectLst>
                <a:reflection blurRad="6350" stA="55000" endA="300" endPos="45500" dir="5400000" sy="-100000" algn="bl" rotWithShape="0"/>
              </a:effectLst>
              <a:latin typeface="Impact" panose="020B0806030902050204" pitchFamily="34" charset="0"/>
            </a:endParaRPr>
          </a:p>
        </p:txBody>
      </p:sp>
      <p:pic>
        <p:nvPicPr>
          <p:cNvPr id="31746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51" y="3703728"/>
            <a:ext cx="951534" cy="95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985" y="2597869"/>
            <a:ext cx="951534" cy="95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94" y="1503121"/>
            <a:ext cx="951534" cy="95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AE6D0-55BA-4669-A133-3A68A2B6D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685" y="6379654"/>
            <a:ext cx="5562600" cy="274638"/>
          </a:xfrm>
        </p:spPr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 dirty="0"/>
          </a:p>
        </p:txBody>
      </p:sp>
      <p:pic>
        <p:nvPicPr>
          <p:cNvPr id="30" name="Picture 5" descr="D:\H_Miscelleneous\File dari shared doc\lo1.png">
            <a:extLst>
              <a:ext uri="{FF2B5EF4-FFF2-40B4-BE49-F238E27FC236}">
                <a16:creationId xmlns:a16="http://schemas.microsoft.com/office/drawing/2014/main" id="{826DEAD5-44FE-4F65-959C-327967C44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219" y="242956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90E878F8-D640-48E1-8937-58D78C100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876" y="4470442"/>
            <a:ext cx="3514385" cy="260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71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7" grpId="0" animBg="1"/>
      <p:bldP spid="8" grpId="0" animBg="1"/>
      <p:bldP spid="3" grpId="0" animBg="1"/>
      <p:bldP spid="12" grpId="0" animBg="1"/>
      <p:bldP spid="14" grpId="0" animBg="1"/>
      <p:bldP spid="4" grpId="0"/>
      <p:bldP spid="10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5167"/>
            <a:ext cx="9144000" cy="1318833"/>
          </a:xfrm>
          <a:solidFill>
            <a:schemeClr val="accent5">
              <a:lumMod val="75000"/>
            </a:schemeClr>
          </a:solidFill>
        </p:spPr>
        <p:txBody>
          <a:bodyPr/>
          <a:lstStyle/>
          <a:p>
            <a:pPr algn="ctr" eaLnBrk="1" hangingPunct="1"/>
            <a:r>
              <a:rPr lang="en-US" b="1" dirty="0" err="1">
                <a:solidFill>
                  <a:schemeClr val="bg1"/>
                </a:solidFill>
              </a:rPr>
              <a:t>Fase</a:t>
            </a:r>
            <a:r>
              <a:rPr lang="en-US" b="1" dirty="0">
                <a:solidFill>
                  <a:schemeClr val="bg1"/>
                </a:solidFill>
              </a:rPr>
              <a:t> I : </a:t>
            </a:r>
            <a:r>
              <a:rPr lang="en-US" b="1" dirty="0" err="1">
                <a:solidFill>
                  <a:schemeClr val="bg1"/>
                </a:solidFill>
              </a:rPr>
              <a:t>Perencanaan</a:t>
            </a:r>
            <a:r>
              <a:rPr lang="en-US" b="1" dirty="0">
                <a:solidFill>
                  <a:schemeClr val="bg1"/>
                </a:solidFill>
              </a:rPr>
              <a:t> Audit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65938" y="1733359"/>
            <a:ext cx="6008684" cy="4622991"/>
          </a:xfrm>
          <a:noFill/>
        </p:spPr>
        <p:txBody>
          <a:bodyPr>
            <a:normAutofit fontScale="92500" lnSpcReduction="20000"/>
          </a:bodyPr>
          <a:lstStyle/>
          <a:p>
            <a:pPr>
              <a:spcAft>
                <a:spcPts val="554"/>
              </a:spcAft>
              <a:buClr>
                <a:schemeClr val="tx1"/>
              </a:buClr>
              <a:buNone/>
            </a:pPr>
            <a:r>
              <a:rPr lang="en-US" sz="2585" dirty="0" err="1"/>
              <a:t>Meliputi</a:t>
            </a:r>
            <a:r>
              <a:rPr lang="en-US" sz="2585" dirty="0"/>
              <a:t> </a:t>
            </a:r>
            <a:r>
              <a:rPr lang="en-US" sz="2585" dirty="0" err="1"/>
              <a:t>a.l</a:t>
            </a:r>
            <a:r>
              <a:rPr lang="en-US" sz="2585" dirty="0"/>
              <a:t>: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u="sng" dirty="0" err="1"/>
              <a:t>Memahami</a:t>
            </a:r>
            <a:r>
              <a:rPr lang="en-US" sz="2400" u="sng" dirty="0"/>
              <a:t> </a:t>
            </a:r>
            <a:r>
              <a:rPr lang="en-US" sz="2400" u="sng" dirty="0" err="1"/>
              <a:t>Konteks</a:t>
            </a:r>
            <a:r>
              <a:rPr lang="en-US" sz="2400" u="sng" dirty="0"/>
              <a:t> </a:t>
            </a:r>
            <a:r>
              <a:rPr lang="en-US" sz="2400" u="sng" dirty="0" err="1"/>
              <a:t>Organisasi</a:t>
            </a:r>
            <a:endParaRPr lang="en-US" sz="2400" u="sng" dirty="0"/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u="sng" dirty="0" err="1"/>
              <a:t>Memahami</a:t>
            </a:r>
            <a:r>
              <a:rPr lang="en-US" sz="2400" u="sng" dirty="0"/>
              <a:t> </a:t>
            </a:r>
            <a:r>
              <a:rPr lang="en-US" sz="2400" u="sng" dirty="0" err="1"/>
              <a:t>Persyaratan</a:t>
            </a:r>
            <a:r>
              <a:rPr lang="en-US" sz="2400" u="sng" dirty="0"/>
              <a:t> </a:t>
            </a:r>
            <a:r>
              <a:rPr lang="en-US" sz="2400" u="sng" dirty="0" err="1"/>
              <a:t>Hukum</a:t>
            </a:r>
            <a:r>
              <a:rPr lang="en-US" sz="2400" u="sng" dirty="0"/>
              <a:t> &amp; </a:t>
            </a:r>
            <a:r>
              <a:rPr lang="en-US" sz="2400" u="sng" dirty="0" err="1"/>
              <a:t>Persyaratan</a:t>
            </a:r>
            <a:r>
              <a:rPr lang="en-US" sz="2400" u="sng" dirty="0"/>
              <a:t> Lain.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u="sng" dirty="0" err="1"/>
              <a:t>Membuat</a:t>
            </a:r>
            <a:r>
              <a:rPr lang="en-US" sz="2400" u="sng" dirty="0"/>
              <a:t> Program Audit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u="sng" dirty="0" err="1"/>
              <a:t>Pemilihan</a:t>
            </a:r>
            <a:r>
              <a:rPr lang="en-US" sz="2400" u="sng" dirty="0"/>
              <a:t> Tim Audit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u="sng" dirty="0" err="1"/>
              <a:t>Konfirmasi</a:t>
            </a:r>
            <a:r>
              <a:rPr lang="en-US" sz="2400" u="sng" dirty="0"/>
              <a:t> schedule audit  </a:t>
            </a:r>
          </a:p>
          <a:p>
            <a:pPr lvl="1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2400" u="sng" dirty="0" err="1"/>
              <a:t>Pra</a:t>
            </a:r>
            <a:r>
              <a:rPr lang="en-US" sz="2400" u="sng" dirty="0"/>
              <a:t> Audit </a:t>
            </a:r>
          </a:p>
          <a:p>
            <a:pPr lvl="2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u="sng" dirty="0" err="1"/>
              <a:t>Pengarahan</a:t>
            </a:r>
            <a:r>
              <a:rPr lang="en-US" u="sng" dirty="0"/>
              <a:t> </a:t>
            </a:r>
            <a:r>
              <a:rPr lang="en-US" u="sng" dirty="0" err="1"/>
              <a:t>untuk</a:t>
            </a:r>
            <a:r>
              <a:rPr lang="en-US" u="sng" dirty="0"/>
              <a:t> Tim Audit</a:t>
            </a:r>
          </a:p>
          <a:p>
            <a:pPr lvl="2">
              <a:spcAft>
                <a:spcPts val="554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u="sng" dirty="0" err="1"/>
              <a:t>Pembuatan</a:t>
            </a:r>
            <a:r>
              <a:rPr lang="en-US" u="sng" dirty="0"/>
              <a:t> Checklist Audit </a:t>
            </a:r>
            <a:r>
              <a:rPr lang="en-US" u="sng" dirty="0" err="1"/>
              <a:t>berdasarkan</a:t>
            </a:r>
            <a:r>
              <a:rPr lang="en-US" u="sng" dirty="0"/>
              <a:t> proses </a:t>
            </a:r>
            <a:r>
              <a:rPr lang="en-US" u="sng" dirty="0" err="1"/>
              <a:t>dengan</a:t>
            </a:r>
            <a:r>
              <a:rPr lang="en-US" u="sng" dirty="0"/>
              <a:t> </a:t>
            </a:r>
            <a:r>
              <a:rPr lang="en-US" u="sng" dirty="0" err="1"/>
              <a:t>mempertimbangkan</a:t>
            </a:r>
            <a:r>
              <a:rPr lang="en-US" u="sng" dirty="0"/>
              <a:t> </a:t>
            </a:r>
            <a:r>
              <a:rPr lang="en-US" u="sng" dirty="0" err="1"/>
              <a:t>risiko</a:t>
            </a:r>
            <a:r>
              <a:rPr lang="en-US" u="sng" dirty="0"/>
              <a:t> </a:t>
            </a:r>
            <a:r>
              <a:rPr lang="en-US" u="sng" dirty="0" err="1"/>
              <a:t>dan</a:t>
            </a:r>
            <a:r>
              <a:rPr lang="en-US" u="sng" dirty="0"/>
              <a:t> </a:t>
            </a:r>
            <a:r>
              <a:rPr lang="en-US" u="sng" dirty="0" err="1"/>
              <a:t>peluang</a:t>
            </a:r>
            <a:r>
              <a:rPr lang="en-US" u="sng" dirty="0"/>
              <a:t> </a:t>
            </a:r>
            <a:r>
              <a:rPr lang="en-US" u="sng" dirty="0" err="1"/>
              <a:t>pada</a:t>
            </a:r>
            <a:r>
              <a:rPr lang="en-US" u="sng" dirty="0"/>
              <a:t> </a:t>
            </a:r>
            <a:r>
              <a:rPr lang="en-US" u="sng" dirty="0" err="1"/>
              <a:t>tiap</a:t>
            </a:r>
            <a:r>
              <a:rPr lang="en-US" u="sng" dirty="0"/>
              <a:t> proses *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2DBE5-8DB2-486E-97F2-93C33A75A6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F2B0ED-4BEB-47BD-81C4-36E4144490EE}" type="slidenum">
              <a:rPr lang="id-ID" smtClean="0"/>
              <a:pPr>
                <a:defRPr/>
              </a:pPr>
              <a:t>21</a:t>
            </a:fld>
            <a:endParaRPr lang="id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ADFCC-30B5-4788-AA2D-E5CED1C96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8" y="2494349"/>
            <a:ext cx="2743200" cy="31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6011"/>
      </p:ext>
    </p:extLst>
  </p:cSld>
  <p:clrMapOvr>
    <a:masterClrMapping/>
  </p:clrMapOvr>
  <p:transition>
    <p:random/>
    <p:sndAc>
      <p:stSnd>
        <p:snd r:embed="rId2" name="WHOOSH.WAV"/>
      </p:stSnd>
    </p:sndAc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68238" y="38100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Perencanaan</a:t>
            </a:r>
            <a:r>
              <a:rPr lang="en-US" sz="40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Konteks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Memahami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Hukum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&amp;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Membuat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Memilih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Konfirmasi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-Audit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038600" y="1371600"/>
            <a:ext cx="4800600" cy="5638800"/>
          </a:xfrm>
          <a:prstGeom prst="rect">
            <a:avLst/>
          </a:prstGeom>
        </p:spPr>
        <p:txBody>
          <a:bodyPr/>
          <a:lstStyle/>
          <a:p>
            <a:pPr marL="465138" marR="0" lvl="0" indent="-465138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Mempelajari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ruang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lingkup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endParaRPr kumimoji="0" lang="en-US" sz="2400" b="0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65138" marR="0" lvl="0" indent="-465138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SzTx/>
              <a:buFont typeface="Wingdings" pitchFamily="2" charset="2"/>
              <a:buChar char="q"/>
              <a:tabLst/>
              <a:defRPr/>
            </a:pPr>
            <a:r>
              <a:rPr lang="en-US" sz="2400" dirty="0" err="1">
                <a:latin typeface="Arial" pitchFamily="34" charset="0"/>
                <a:cs typeface="Arial" pitchFamily="34" charset="0"/>
              </a:rPr>
              <a:t>Memahami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u="sng" dirty="0" err="1">
                <a:latin typeface="Arial" pitchFamily="34" charset="0"/>
                <a:cs typeface="Arial" pitchFamily="34" charset="0"/>
              </a:rPr>
              <a:t>isu</a:t>
            </a:r>
            <a:r>
              <a:rPr lang="en-US" sz="2400" u="sng" dirty="0">
                <a:latin typeface="Arial" pitchFamily="34" charset="0"/>
                <a:cs typeface="Arial" pitchFamily="34" charset="0"/>
              </a:rPr>
              <a:t> internal </a:t>
            </a:r>
            <a:r>
              <a:rPr lang="en-US" sz="2400" u="sng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2400" u="sng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u="sng" dirty="0" err="1">
                <a:latin typeface="Arial" pitchFamily="34" charset="0"/>
                <a:cs typeface="Arial" pitchFamily="34" charset="0"/>
              </a:rPr>
              <a:t>eksternal</a:t>
            </a:r>
            <a:r>
              <a:rPr lang="en-US" sz="2400" u="sng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yang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mempengaruhi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Sistem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Manajemen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465138" marR="0" lvl="0" indent="-465138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SzTx/>
              <a:buFont typeface="Wingdings" pitchFamily="2" charset="2"/>
              <a:buChar char="q"/>
              <a:tabLst/>
              <a:defRPr/>
            </a:pPr>
            <a:r>
              <a:rPr lang="en-US" sz="2400" dirty="0" err="1">
                <a:latin typeface="Arial" pitchFamily="34" charset="0"/>
                <a:cs typeface="Arial" pitchFamily="34" charset="0"/>
              </a:rPr>
              <a:t>Memahami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u="sng" dirty="0" err="1">
                <a:latin typeface="Arial" pitchFamily="34" charset="0"/>
                <a:cs typeface="Arial" pitchFamily="34" charset="0"/>
              </a:rPr>
              <a:t>pihak</a:t>
            </a:r>
            <a:r>
              <a:rPr lang="en-US" sz="2400" u="sng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400" u="sng" dirty="0" err="1">
                <a:latin typeface="Arial" pitchFamily="34" charset="0"/>
                <a:cs typeface="Arial" pitchFamily="34" charset="0"/>
              </a:rPr>
              <a:t>berkepentingan</a:t>
            </a:r>
            <a:r>
              <a:rPr lang="en-US" sz="2400" u="sng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terkait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SMKU</a:t>
            </a:r>
          </a:p>
          <a:p>
            <a:pPr marL="465138" marR="0" lvl="0" indent="-465138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SzTx/>
              <a:buFont typeface="Wingdings" pitchFamily="2" charset="2"/>
              <a:buChar char="q"/>
              <a:tabLst/>
              <a:defRPr/>
            </a:pPr>
            <a:r>
              <a:rPr lang="en-US" sz="2400" dirty="0" err="1">
                <a:latin typeface="Arial" pitchFamily="34" charset="0"/>
                <a:cs typeface="Arial" pitchFamily="34" charset="0"/>
              </a:rPr>
              <a:t>Mempelajari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u="sng" dirty="0" err="1">
                <a:latin typeface="Arial" pitchFamily="34" charset="0"/>
                <a:cs typeface="Arial" pitchFamily="34" charset="0"/>
              </a:rPr>
              <a:t>Kinerja</a:t>
            </a:r>
            <a:r>
              <a:rPr lang="en-US" sz="2400" u="sng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u="sng" dirty="0" err="1">
                <a:latin typeface="Arial" pitchFamily="34" charset="0"/>
                <a:cs typeface="Arial" pitchFamily="34" charset="0"/>
              </a:rPr>
              <a:t>Organisasi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terkait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Kelangsungan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Usaha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6AF90-54ED-4752-B669-F6D326FE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539498-A3BD-443A-86BE-3C7FFCAB9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1186" y="38100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Perencanaan</a:t>
            </a:r>
            <a:r>
              <a:rPr lang="en-US" sz="40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Konteks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Memahami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Hukum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&amp; </a:t>
            </a:r>
            <a:r>
              <a:rPr lang="en-US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Membuat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Memilih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Konfirmasi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-Audit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101548" y="1371600"/>
            <a:ext cx="4800600" cy="5638800"/>
          </a:xfrm>
          <a:prstGeom prst="rect">
            <a:avLst/>
          </a:prstGeom>
        </p:spPr>
        <p:txBody>
          <a:bodyPr/>
          <a:lstStyle/>
          <a:p>
            <a:pPr marL="465138" marR="0" lvl="0" indent="-465138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Mempelajari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dan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mengidentifikasi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hukum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terkait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seperti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: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Undang-undang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Peraturan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Pemerintah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Peraturan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Menteri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dll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465138" marR="0" lvl="0" indent="-465138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Mempelajari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lain yang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terkait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seperti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: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konsumen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kontrak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kerjasama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standar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adopsi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bisnis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dll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B3432-655A-4781-B343-7AF0B12B1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6228BB-CD17-4BD7-A379-1F94A0BFC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31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94742" y="255104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Perencanaan</a:t>
            </a:r>
            <a:r>
              <a:rPr lang="en-US" sz="40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Konteks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Memahami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Hukum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&amp;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Membuat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Memilih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lang="en-US" b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Konfirmasi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-Audit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065104" y="1116012"/>
            <a:ext cx="4800600" cy="5638800"/>
          </a:xfrm>
          <a:prstGeom prst="rect">
            <a:avLst/>
          </a:prstGeom>
        </p:spPr>
        <p:txBody>
          <a:bodyPr/>
          <a:lstStyle/>
          <a:p>
            <a:pPr marR="0" lvl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Program</a:t>
            </a:r>
            <a:r>
              <a:rPr kumimoji="0" lang="en-US" sz="21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21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dibuat</a:t>
            </a:r>
            <a:r>
              <a:rPr kumimoji="0" lang="en-US" sz="21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berdasarkan</a:t>
            </a:r>
            <a:r>
              <a:rPr kumimoji="0" lang="en-US" sz="21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Proses, </a:t>
            </a:r>
            <a:r>
              <a:rPr kumimoji="0" lang="en-US" sz="21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1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mempertimbangkan</a:t>
            </a:r>
            <a:r>
              <a:rPr kumimoji="0" lang="en-US" sz="21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:</a:t>
            </a:r>
          </a:p>
          <a:p>
            <a:pPr marL="342900" marR="0" lvl="0" indent="-3429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Ruang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lingkup</a:t>
            </a:r>
            <a:r>
              <a:rPr lang="en-US" dirty="0">
                <a:latin typeface="Arial" pitchFamily="34" charset="0"/>
                <a:cs typeface="Arial" pitchFamily="34" charset="0"/>
              </a:rPr>
              <a:t> proses (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lokasi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jumlah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pekerja</a:t>
            </a:r>
            <a:r>
              <a:rPr lang="en-US" dirty="0">
                <a:latin typeface="Arial" pitchFamily="34" charset="0"/>
                <a:cs typeface="Arial" pitchFamily="34" charset="0"/>
              </a:rPr>
              <a:t>, lama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pelaksanaan</a:t>
            </a:r>
            <a:r>
              <a:rPr lang="en-US" dirty="0">
                <a:latin typeface="Arial" pitchFamily="34" charset="0"/>
                <a:cs typeface="Arial" pitchFamily="34" charset="0"/>
              </a:rPr>
              <a:t> audit, loading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kerja</a:t>
            </a:r>
            <a:r>
              <a:rPr lang="en-US" dirty="0">
                <a:latin typeface="Arial" pitchFamily="34" charset="0"/>
                <a:cs typeface="Arial" pitchFamily="34" charset="0"/>
              </a:rPr>
              <a:t>, jam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kerja</a:t>
            </a:r>
            <a:r>
              <a:rPr lang="en-US" dirty="0">
                <a:latin typeface="Arial" pitchFamily="34" charset="0"/>
                <a:cs typeface="Arial" pitchFamily="34" charset="0"/>
              </a:rPr>
              <a:t> / shift) </a:t>
            </a:r>
          </a:p>
          <a:p>
            <a:pPr marL="342900" marR="0" lvl="0" indent="-3429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Risiko</a:t>
            </a:r>
            <a:r>
              <a:rPr lang="en-US" dirty="0">
                <a:latin typeface="Arial" pitchFamily="34" charset="0"/>
                <a:cs typeface="Arial" pitchFamily="34" charset="0"/>
              </a:rPr>
              <a:t> &amp;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Peluang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Keterkaitan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hukum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&amp;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lain</a:t>
            </a:r>
          </a:p>
          <a:p>
            <a:pPr marL="342900" marR="0" lvl="0" indent="-3429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noProof="0" dirty="0" err="1">
                <a:latin typeface="Arial" pitchFamily="34" charset="0"/>
                <a:cs typeface="Arial" pitchFamily="34" charset="0"/>
              </a:rPr>
              <a:t>Kinerja</a:t>
            </a:r>
            <a:r>
              <a:rPr lang="en-US" noProof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noProof="0" dirty="0" err="1">
                <a:latin typeface="Arial" pitchFamily="34" charset="0"/>
                <a:cs typeface="Arial" pitchFamily="34" charset="0"/>
              </a:rPr>
              <a:t>organisasi</a:t>
            </a:r>
            <a:r>
              <a:rPr lang="en-US" noProof="0" dirty="0">
                <a:latin typeface="Arial" pitchFamily="34" charset="0"/>
                <a:cs typeface="Arial" pitchFamily="34" charset="0"/>
              </a:rPr>
              <a:t>, </a:t>
            </a:r>
            <a:r>
              <a:rPr lang="en-US" noProof="0" dirty="0" err="1">
                <a:latin typeface="Arial" pitchFamily="34" charset="0"/>
                <a:cs typeface="Arial" pitchFamily="34" charset="0"/>
              </a:rPr>
              <a:t>seperti</a:t>
            </a:r>
            <a:r>
              <a:rPr lang="en-US" noProof="0" dirty="0">
                <a:latin typeface="Arial" pitchFamily="34" charset="0"/>
                <a:cs typeface="Arial" pitchFamily="34" charset="0"/>
              </a:rPr>
              <a:t> : </a:t>
            </a:r>
            <a:r>
              <a:rPr lang="en-US" noProof="0" dirty="0" err="1">
                <a:latin typeface="Arial" pitchFamily="34" charset="0"/>
                <a:cs typeface="Arial" pitchFamily="34" charset="0"/>
              </a:rPr>
              <a:t>jumlah</a:t>
            </a:r>
            <a:r>
              <a:rPr lang="en-US" noProof="0" dirty="0">
                <a:latin typeface="Arial" pitchFamily="34" charset="0"/>
                <a:cs typeface="Arial" pitchFamily="34" charset="0"/>
              </a:rPr>
              <a:t> incident, </a:t>
            </a:r>
            <a:r>
              <a:rPr lang="en-US" noProof="0" dirty="0" err="1">
                <a:latin typeface="Arial" pitchFamily="34" charset="0"/>
                <a:cs typeface="Arial" pitchFamily="34" charset="0"/>
              </a:rPr>
              <a:t>prioritas</a:t>
            </a:r>
            <a:r>
              <a:rPr lang="en-US" noProof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noProof="0" dirty="0" err="1">
                <a:latin typeface="Arial" pitchFamily="34" charset="0"/>
                <a:cs typeface="Arial" pitchFamily="34" charset="0"/>
              </a:rPr>
              <a:t>aktivitas</a:t>
            </a:r>
            <a:r>
              <a:rPr lang="en-US" noProof="0" dirty="0">
                <a:latin typeface="Arial" pitchFamily="34" charset="0"/>
                <a:cs typeface="Arial" pitchFamily="34" charset="0"/>
              </a:rPr>
              <a:t>, </a:t>
            </a:r>
            <a:r>
              <a:rPr lang="en-US" noProof="0" dirty="0" err="1">
                <a:latin typeface="Arial" pitchFamily="34" charset="0"/>
                <a:cs typeface="Arial" pitchFamily="34" charset="0"/>
              </a:rPr>
              <a:t>dll</a:t>
            </a:r>
            <a:endParaRPr lang="en-US" noProof="0" dirty="0">
              <a:latin typeface="Arial" pitchFamily="34" charset="0"/>
              <a:cs typeface="Arial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0" i="0" u="none" strike="noStrike" kern="1200" cap="none" spc="0" normalizeH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Kritikal</a:t>
            </a:r>
            <a:r>
              <a:rPr kumimoji="0" lang="en-US" b="0" i="0" u="none" strike="noStrike" kern="1200" cap="none" spc="0" normalizeH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proses, </a:t>
            </a:r>
            <a:r>
              <a:rPr kumimoji="0" lang="en-US" b="0" i="0" u="none" strike="noStrike" kern="1200" cap="none" spc="0" normalizeH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yaitu</a:t>
            </a:r>
            <a:r>
              <a:rPr lang="en-US" dirty="0">
                <a:latin typeface="Arial" pitchFamily="34" charset="0"/>
                <a:cs typeface="Arial" pitchFamily="34" charset="0"/>
              </a:rPr>
              <a:t> : proses yang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berdampak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ke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tujuan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organisasi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noProof="0" dirty="0">
                <a:latin typeface="Arial" pitchFamily="34" charset="0"/>
                <a:cs typeface="Arial" pitchFamily="34" charset="0"/>
              </a:rPr>
              <a:t>Status proses, </a:t>
            </a:r>
            <a:r>
              <a:rPr lang="en-US" noProof="0" dirty="0" err="1">
                <a:latin typeface="Arial" pitchFamily="34" charset="0"/>
                <a:cs typeface="Arial" pitchFamily="34" charset="0"/>
              </a:rPr>
              <a:t>yaitu</a:t>
            </a:r>
            <a:r>
              <a:rPr lang="en-US" noProof="0" dirty="0">
                <a:latin typeface="Arial" pitchFamily="34" charset="0"/>
                <a:cs typeface="Arial" pitchFamily="34" charset="0"/>
              </a:rPr>
              <a:t> : </a:t>
            </a:r>
            <a:r>
              <a:rPr lang="en-US" noProof="0" dirty="0" err="1">
                <a:latin typeface="Arial" pitchFamily="34" charset="0"/>
                <a:cs typeface="Arial" pitchFamily="34" charset="0"/>
              </a:rPr>
              <a:t>seberapa</a:t>
            </a:r>
            <a:r>
              <a:rPr lang="en-US" noProof="0" dirty="0">
                <a:latin typeface="Arial" pitchFamily="34" charset="0"/>
                <a:cs typeface="Arial" pitchFamily="34" charset="0"/>
              </a:rPr>
              <a:t> lama proses </a:t>
            </a:r>
            <a:r>
              <a:rPr lang="en-US" noProof="0" dirty="0" err="1">
                <a:latin typeface="Arial" pitchFamily="34" charset="0"/>
                <a:cs typeface="Arial" pitchFamily="34" charset="0"/>
              </a:rPr>
              <a:t>tersebut</a:t>
            </a:r>
            <a:r>
              <a:rPr lang="en-US" noProof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noProof="0" dirty="0" err="1">
                <a:latin typeface="Arial" pitchFamily="34" charset="0"/>
                <a:cs typeface="Arial" pitchFamily="34" charset="0"/>
              </a:rPr>
              <a:t>dijalankan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Perubahan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endParaRPr kumimoji="0" lang="en-US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rgbClr val="006600"/>
              </a:buClr>
              <a:buSzTx/>
              <a:buFont typeface="Wingdings 2" pitchFamily="18" charset="2"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FA00A-4EBD-484E-A1B2-3035A19C0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7489E4-91FF-456C-8C48-07DD56D29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30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20638" y="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Perencanaan</a:t>
            </a:r>
            <a:r>
              <a:rPr lang="en-US" sz="40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Konteks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Memahami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Hukum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&amp;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Membuat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Memilih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Konfirmasi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-Audit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220638" y="952500"/>
            <a:ext cx="4953000" cy="36957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Jumlah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anggota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tim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bervariasi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tergantung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: </a:t>
            </a:r>
          </a:p>
          <a:p>
            <a:pPr marL="908050" marR="0" lvl="1" indent="-4429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Scope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jangkauan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audit)</a:t>
            </a:r>
          </a:p>
          <a:p>
            <a:pPr marL="908050" marR="0" lvl="1" indent="-4429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Personel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(auditor)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tersedia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908050" marR="0" lvl="1" indent="-4429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Waktu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tersedia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menyelesaikan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</a:t>
            </a:r>
          </a:p>
          <a:p>
            <a:pPr marL="908050" marR="0" lvl="1" indent="-4429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Kebutuhan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keahlian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pengalaman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tertentu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area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tersebut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077160" y="4619624"/>
            <a:ext cx="4953000" cy="22383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Catatan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: 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Auditor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dipilih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harus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independen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tidak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mengaudit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areanya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sendiri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Jika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ada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auditor yang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memiliki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keahlian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khusus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maka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bisa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menunjuk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technical expert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9C21E-CE5D-41C7-8F84-DF977A820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066A04-B288-48B3-AE17-BE2841EA6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77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61900" y="76200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Perencanaan</a:t>
            </a:r>
            <a:r>
              <a:rPr lang="en-US" sz="40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Konteks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Memahami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Hukum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&amp;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Membuat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Memilih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Konfirmasi</a:t>
            </a:r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-Audit</a:t>
            </a:r>
          </a:p>
        </p:txBody>
      </p:sp>
      <p:sp>
        <p:nvSpPr>
          <p:cNvPr id="7" name="Rectangle 1027"/>
          <p:cNvSpPr txBox="1">
            <a:spLocks noChangeArrowheads="1"/>
          </p:cNvSpPr>
          <p:nvPr/>
        </p:nvSpPr>
        <p:spPr>
          <a:xfrm>
            <a:off x="4161900" y="1676400"/>
            <a:ext cx="4982100" cy="518160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200" dirty="0" err="1"/>
              <a:t>Dimaksudkan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200" dirty="0" err="1"/>
              <a:t>Mengkonfirmasikan</a:t>
            </a:r>
            <a:r>
              <a:rPr lang="en-US" sz="2200" dirty="0"/>
              <a:t> </a:t>
            </a:r>
            <a:r>
              <a:rPr lang="en-US" sz="2200" dirty="0" err="1"/>
              <a:t>jadwal</a:t>
            </a:r>
            <a:r>
              <a:rPr lang="en-US" sz="2200" dirty="0"/>
              <a:t> audit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mendapat</a:t>
            </a:r>
            <a:r>
              <a:rPr lang="en-US" sz="2200" dirty="0"/>
              <a:t> </a:t>
            </a:r>
            <a:r>
              <a:rPr lang="en-US" sz="2200" dirty="0" err="1"/>
              <a:t>persetujuan</a:t>
            </a:r>
            <a:r>
              <a:rPr lang="en-US" sz="2200" dirty="0"/>
              <a:t> </a:t>
            </a:r>
            <a:r>
              <a:rPr lang="en-US" sz="2200" dirty="0" err="1"/>
              <a:t>waktu</a:t>
            </a:r>
            <a:r>
              <a:rPr lang="en-US" sz="2200" dirty="0"/>
              <a:t> </a:t>
            </a:r>
            <a:r>
              <a:rPr lang="en-US" sz="2200" dirty="0" err="1"/>
              <a:t>pelaksanaan</a:t>
            </a:r>
            <a:r>
              <a:rPr lang="en-US" sz="2200" dirty="0"/>
              <a:t> audit.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200" dirty="0" err="1"/>
              <a:t>Mendapatkan</a:t>
            </a:r>
            <a:r>
              <a:rPr lang="en-US" sz="2200" dirty="0"/>
              <a:t> </a:t>
            </a:r>
            <a:r>
              <a:rPr lang="en-US" sz="2200" dirty="0" err="1"/>
              <a:t>dokumen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informasi</a:t>
            </a:r>
            <a:r>
              <a:rPr lang="en-US" sz="2200" dirty="0"/>
              <a:t> yang </a:t>
            </a:r>
            <a:r>
              <a:rPr lang="en-US" sz="2200" dirty="0" err="1"/>
              <a:t>diperlukan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 </a:t>
            </a:r>
            <a:r>
              <a:rPr lang="en-US" sz="2200" dirty="0" err="1"/>
              <a:t>perencanaan</a:t>
            </a:r>
            <a:r>
              <a:rPr lang="en-US" sz="2200" dirty="0"/>
              <a:t> audit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membuat</a:t>
            </a:r>
            <a:r>
              <a:rPr lang="en-US" sz="2200" dirty="0"/>
              <a:t> check list.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200" dirty="0" err="1"/>
              <a:t>Auditee</a:t>
            </a:r>
            <a:r>
              <a:rPr lang="en-US" sz="2200" dirty="0"/>
              <a:t> </a:t>
            </a:r>
            <a:r>
              <a:rPr lang="en-US" sz="2200" dirty="0" err="1"/>
              <a:t>sempat</a:t>
            </a:r>
            <a:r>
              <a:rPr lang="en-US" sz="2200" dirty="0"/>
              <a:t> </a:t>
            </a:r>
            <a:r>
              <a:rPr lang="en-US" sz="2200" dirty="0" err="1"/>
              <a:t>melakukan</a:t>
            </a:r>
            <a:r>
              <a:rPr lang="en-US" sz="2200" dirty="0"/>
              <a:t> </a:t>
            </a:r>
            <a:r>
              <a:rPr lang="en-US" sz="2200" dirty="0" err="1"/>
              <a:t>persiapan</a:t>
            </a:r>
            <a:r>
              <a:rPr lang="en-US" sz="2200" dirty="0"/>
              <a:t> </a:t>
            </a:r>
            <a:r>
              <a:rPr lang="en-US" sz="2200" dirty="0" err="1"/>
              <a:t>dokumen</a:t>
            </a:r>
            <a:r>
              <a:rPr lang="en-US" sz="2200" dirty="0"/>
              <a:t>, record, </a:t>
            </a:r>
            <a:r>
              <a:rPr lang="en-US" sz="2200" dirty="0" err="1"/>
              <a:t>personel</a:t>
            </a:r>
            <a:r>
              <a:rPr lang="en-US" sz="2200" dirty="0"/>
              <a:t> yang </a:t>
            </a:r>
            <a:r>
              <a:rPr lang="en-US" sz="2200" dirty="0" err="1"/>
              <a:t>bersangkutan</a:t>
            </a:r>
            <a:r>
              <a:rPr lang="en-US" sz="2200" dirty="0"/>
              <a:t> </a:t>
            </a:r>
            <a:r>
              <a:rPr lang="en-US" sz="2200" dirty="0" err="1"/>
              <a:t>langsung</a:t>
            </a:r>
            <a:r>
              <a:rPr lang="en-US" sz="2200" dirty="0"/>
              <a:t> </a:t>
            </a:r>
            <a:r>
              <a:rPr lang="en-US" sz="2200" dirty="0" err="1"/>
              <a:t>terhadap</a:t>
            </a:r>
            <a:r>
              <a:rPr lang="en-US" sz="2200" dirty="0"/>
              <a:t> </a:t>
            </a:r>
            <a:r>
              <a:rPr lang="en-US" sz="2200" dirty="0" err="1"/>
              <a:t>aktifitas</a:t>
            </a:r>
            <a:r>
              <a:rPr lang="en-US" sz="2200" dirty="0"/>
              <a:t> </a:t>
            </a:r>
            <a:r>
              <a:rPr lang="en-US" sz="2200" dirty="0" err="1"/>
              <a:t>terkait</a:t>
            </a:r>
            <a:r>
              <a:rPr lang="en-US" sz="2200" dirty="0"/>
              <a:t>, </a:t>
            </a:r>
            <a:r>
              <a:rPr lang="en-US" sz="2200" dirty="0" err="1"/>
              <a:t>ruang</a:t>
            </a:r>
            <a:r>
              <a:rPr lang="en-US" sz="2200" dirty="0"/>
              <a:t> / area yang </a:t>
            </a:r>
            <a:r>
              <a:rPr lang="en-US" sz="2200" dirty="0" err="1"/>
              <a:t>memadai</a:t>
            </a:r>
            <a:r>
              <a:rPr lang="en-US" sz="2200" dirty="0"/>
              <a:t>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6B125-D72D-4C20-91C0-9F994C39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3218A2-BE56-477A-A9A8-8F7AEC3D1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01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27264" y="57647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Perencanaan</a:t>
            </a:r>
            <a:r>
              <a:rPr lang="en-US" sz="40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Konteks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Memahami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Hukum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&amp;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Membuat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Memilih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Konfirmasi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-Audit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038600" y="1466918"/>
            <a:ext cx="4953000" cy="5181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Memberikan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pengarahan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kepada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tim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mengenai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scope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Isu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internal &amp;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eksternal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terbaru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Schedule audit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Masalah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spesifik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area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tertentu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jenis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potensi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insiden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risiko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dan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peluang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Pertimbangan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pengarahan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Aktifitas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dan area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kritis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harus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diinvestigasi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terkait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kinerja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organisasi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CE147-8A85-4DE7-8F6F-A7CFE851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CE1B75-92A8-4488-A83A-84188268D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8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76969" y="68580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Perencanaan</a:t>
            </a:r>
            <a:r>
              <a:rPr lang="en-US" sz="40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Konteks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Memahami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Hukum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&amp;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Membuat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Memilih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Konfirmasi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-Audit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114800" y="1544293"/>
            <a:ext cx="4953000" cy="4572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Pembuatan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Checklist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Audit,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pertimbangan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scope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Persyaratan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hukum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&amp;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persyaratan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lain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Potensi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insiden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risiko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&amp;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peluang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Perubahan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organisasi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ISO 22301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2E4C5-899A-44D3-AFEA-84C1D409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82F170-FD94-4DFE-8DD4-78E24FD7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14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90821" y="914400"/>
            <a:ext cx="4809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Perencanaan</a:t>
            </a:r>
            <a:r>
              <a:rPr lang="en-US" sz="40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effectLst/>
                <a:latin typeface="Aharoni"/>
              </a:rPr>
              <a:t>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" y="914400"/>
            <a:ext cx="3657600" cy="5486400"/>
          </a:xfrm>
          <a:prstGeom prst="rect">
            <a:avLst/>
          </a:prstGeom>
        </p:spPr>
        <p:txBody>
          <a:bodyPr/>
          <a:lstStyle/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Konteks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Organisasi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Memahami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Hukum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&amp;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Persyaratan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Lain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Membuat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Program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Memilih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Tim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Konfirmasi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Schedule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-Audit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008783" y="1981200"/>
            <a:ext cx="4953000" cy="5181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pembuatan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Checklist Audit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yaitu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Membantu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auditor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mengingat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apa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harus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diperiksa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Membantu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pengaturan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waktu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Membantu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dalam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memastikan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cakupan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ruang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lingkup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audit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Menentukan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urutan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jejak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</a:t>
            </a:r>
          </a:p>
          <a:p>
            <a:pPr marL="630238" marR="0" lvl="1" indent="-404813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Monotype Sorts" charset="2"/>
              <a:buBlip>
                <a:blip r:embed="rId2"/>
              </a:buBlip>
              <a:tabLst/>
              <a:defRPr/>
            </a:pPr>
            <a:r>
              <a:rPr lang="en-US" sz="2000" noProof="0" dirty="0" err="1">
                <a:latin typeface="Arial" pitchFamily="34" charset="0"/>
                <a:cs typeface="Arial" pitchFamily="34" charset="0"/>
              </a:rPr>
              <a:t>Sebagai</a:t>
            </a:r>
            <a:r>
              <a:rPr lang="en-US" sz="2000" noProof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noProof="0" dirty="0" err="1">
                <a:latin typeface="Arial" pitchFamily="34" charset="0"/>
                <a:cs typeface="Arial" pitchFamily="34" charset="0"/>
              </a:rPr>
              <a:t>bukti</a:t>
            </a:r>
            <a:r>
              <a:rPr lang="en-US" sz="2000" noProof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noProof="0" dirty="0" err="1">
                <a:latin typeface="Arial" pitchFamily="34" charset="0"/>
                <a:cs typeface="Arial" pitchFamily="34" charset="0"/>
              </a:rPr>
              <a:t>pelaksanaan</a:t>
            </a:r>
            <a:r>
              <a:rPr lang="en-US" sz="2000" noProof="0" dirty="0">
                <a:latin typeface="Arial" pitchFamily="34" charset="0"/>
                <a:cs typeface="Arial" pitchFamily="34" charset="0"/>
              </a:rPr>
              <a:t> audit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63EAB-35F6-4572-9BD1-7EE1FA49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B403BE-5F68-4DAF-9623-DD678CD27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72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710870" y="437898"/>
            <a:ext cx="5502565" cy="1055077"/>
          </a:xfrm>
        </p:spPr>
        <p:txBody>
          <a:bodyPr/>
          <a:lstStyle/>
          <a:p>
            <a:pPr algn="l" eaLnBrk="1" hangingPunct="1"/>
            <a:r>
              <a:rPr lang="en-US" b="1" dirty="0" err="1"/>
              <a:t>Penjelasan</a:t>
            </a:r>
            <a:r>
              <a:rPr lang="en-US" b="1" dirty="0"/>
              <a:t> Training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86593" y="1537048"/>
            <a:ext cx="6837630" cy="4550051"/>
          </a:xfrm>
          <a:noFill/>
        </p:spPr>
        <p:txBody>
          <a:bodyPr>
            <a:noAutofit/>
          </a:bodyPr>
          <a:lstStyle/>
          <a:p>
            <a:pPr marL="996486" indent="-332651">
              <a:lnSpc>
                <a:spcPct val="90000"/>
              </a:lnSpc>
            </a:pPr>
            <a:endParaRPr lang="en-US" sz="2000" dirty="0"/>
          </a:p>
          <a:p>
            <a:pPr marL="996486" indent="-332651">
              <a:lnSpc>
                <a:spcPct val="90000"/>
              </a:lnSpc>
            </a:pP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Training Internal Audit </a:t>
            </a:r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</a:rPr>
              <a:t>dibuat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</a:rPr>
              <a:t>berdasarkan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</a:rPr>
              <a:t>referensi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marL="1327672" lvl="1" indent="-332651">
              <a:lnSpc>
                <a:spcPct val="90000"/>
              </a:lnSpc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ISO 22301:2012 Clause 9.2</a:t>
            </a:r>
          </a:p>
          <a:p>
            <a:pPr marL="1327672" lvl="1" indent="-332651">
              <a:lnSpc>
                <a:spcPct val="90000"/>
              </a:lnSpc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ISO 19011:2018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</a:rPr>
              <a:t>Pedoman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</a:rPr>
              <a:t>pelaksanaan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Internal Audit</a:t>
            </a:r>
          </a:p>
          <a:p>
            <a:pPr marL="996486" indent="-332651">
              <a:lnSpc>
                <a:spcPct val="90000"/>
              </a:lnSpc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Program training</a:t>
            </a:r>
          </a:p>
          <a:p>
            <a:pPr marL="1327672" lvl="1" indent="-331185">
              <a:lnSpc>
                <a:spcPct val="90000"/>
              </a:lnSpc>
            </a:pP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Teori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1327672" lvl="1" indent="-331185">
              <a:lnSpc>
                <a:spcPct val="90000"/>
              </a:lnSpc>
            </a:pP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Studi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kasus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1327672" lvl="1" indent="-331185">
              <a:lnSpc>
                <a:spcPct val="90000"/>
              </a:lnSpc>
            </a:pP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Ujian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nilai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kelulusan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≥ 70</a:t>
            </a:r>
          </a:p>
          <a:p>
            <a:pPr marL="996486" indent="-332651">
              <a:lnSpc>
                <a:spcPct val="90000"/>
              </a:lnSpc>
            </a:pP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</a:rPr>
              <a:t>Hasil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 training</a:t>
            </a:r>
          </a:p>
          <a:p>
            <a:pPr marL="1327672" lvl="1" indent="-331185">
              <a:lnSpc>
                <a:spcPct val="90000"/>
              </a:lnSpc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Jika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peserta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lulus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ujian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maka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mendapatkan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sertifikat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“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Successful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”</a:t>
            </a:r>
          </a:p>
          <a:p>
            <a:pPr marL="1327672" lvl="1" indent="-331185">
              <a:lnSpc>
                <a:spcPct val="90000"/>
              </a:lnSpc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Jika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peserta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tidak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lulus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ujian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maka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mendapatkan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sertifikat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“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Attendance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2" name="Bent Arrow 1"/>
          <p:cNvSpPr/>
          <p:nvPr/>
        </p:nvSpPr>
        <p:spPr>
          <a:xfrm rot="10800000" flipH="1">
            <a:off x="1504408" y="772656"/>
            <a:ext cx="1231564" cy="1528784"/>
          </a:xfrm>
          <a:prstGeom prst="bentArrow">
            <a:avLst>
              <a:gd name="adj1" fmla="val 15101"/>
              <a:gd name="adj2" fmla="val 21553"/>
              <a:gd name="adj3" fmla="val 29716"/>
              <a:gd name="adj4" fmla="val 41058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  <p:sp>
        <p:nvSpPr>
          <p:cNvPr id="7" name="Bent Arrow 6"/>
          <p:cNvSpPr/>
          <p:nvPr/>
        </p:nvSpPr>
        <p:spPr>
          <a:xfrm rot="10800000" flipH="1">
            <a:off x="1221652" y="263762"/>
            <a:ext cx="1509507" cy="3317637"/>
          </a:xfrm>
          <a:prstGeom prst="bentArrow">
            <a:avLst>
              <a:gd name="adj1" fmla="val 14231"/>
              <a:gd name="adj2" fmla="val 17372"/>
              <a:gd name="adj3" fmla="val 24481"/>
              <a:gd name="adj4" fmla="val 41058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  <p:sp>
        <p:nvSpPr>
          <p:cNvPr id="8" name="Bent Arrow 7"/>
          <p:cNvSpPr/>
          <p:nvPr/>
        </p:nvSpPr>
        <p:spPr>
          <a:xfrm rot="10800000" flipH="1">
            <a:off x="930565" y="637301"/>
            <a:ext cx="1780306" cy="4239499"/>
          </a:xfrm>
          <a:prstGeom prst="bentArrow">
            <a:avLst>
              <a:gd name="adj1" fmla="val 12234"/>
              <a:gd name="adj2" fmla="val 14398"/>
              <a:gd name="adj3" fmla="val 20473"/>
              <a:gd name="adj4" fmla="val 41599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627061" y="242701"/>
            <a:ext cx="1286183" cy="1229206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92" dirty="0"/>
              <a:t>INTERNAL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3496"/>
            <a:ext cx="463312" cy="6844503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303158" y="1471907"/>
            <a:ext cx="3840842" cy="21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7EC3D-F1D8-44A5-94C2-6134808BD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/>
      <p:bldP spid="2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5A6FCF-0F7B-47E1-A6D9-5AF2CB001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80" y="2772602"/>
            <a:ext cx="3581400" cy="35690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45720" y="6361662"/>
            <a:ext cx="9144000" cy="4615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3769"/>
            <a:ext cx="9144000" cy="1308589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 err="1">
                <a:solidFill>
                  <a:schemeClr val="bg1"/>
                </a:solidFill>
              </a:rPr>
              <a:t>Diskusi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kelompok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62380"/>
            <a:ext cx="7086600" cy="15952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85" dirty="0" err="1"/>
              <a:t>Buat</a:t>
            </a:r>
            <a:r>
              <a:rPr lang="en-US" sz="2585" dirty="0"/>
              <a:t> checklist audit </a:t>
            </a:r>
            <a:r>
              <a:rPr lang="en-US" sz="2585" dirty="0" err="1"/>
              <a:t>dengan</a:t>
            </a:r>
            <a:r>
              <a:rPr lang="en-US" sz="2585" dirty="0"/>
              <a:t> </a:t>
            </a:r>
            <a:r>
              <a:rPr lang="en-US" sz="2585" dirty="0" err="1"/>
              <a:t>mempertimbangkan</a:t>
            </a:r>
            <a:r>
              <a:rPr lang="en-US" sz="2585" dirty="0"/>
              <a:t> </a:t>
            </a:r>
            <a:r>
              <a:rPr lang="en-US" sz="2585" dirty="0" err="1"/>
              <a:t>hal-hal</a:t>
            </a:r>
            <a:r>
              <a:rPr lang="en-US" sz="2585" dirty="0"/>
              <a:t> yang </a:t>
            </a:r>
            <a:r>
              <a:rPr lang="en-US" sz="2585" dirty="0" err="1"/>
              <a:t>sudah</a:t>
            </a:r>
            <a:r>
              <a:rPr lang="en-US" sz="2585" dirty="0"/>
              <a:t> </a:t>
            </a:r>
            <a:r>
              <a:rPr lang="en-US" sz="2585" dirty="0" err="1"/>
              <a:t>dijelaskan</a:t>
            </a:r>
            <a:r>
              <a:rPr lang="en-US" sz="2585" dirty="0"/>
              <a:t> </a:t>
            </a:r>
            <a:r>
              <a:rPr lang="en-US" sz="2585" dirty="0" err="1"/>
              <a:t>sebelumnya</a:t>
            </a:r>
            <a:r>
              <a:rPr lang="en-US" sz="2585" dirty="0"/>
              <a:t>.</a:t>
            </a:r>
          </a:p>
          <a:p>
            <a:pPr marL="0" indent="0" algn="ctr"/>
            <a:endParaRPr lang="en-US" sz="2585" dirty="0"/>
          </a:p>
          <a:p>
            <a:pPr marL="0" indent="0" algn="ctr">
              <a:buNone/>
            </a:pPr>
            <a:endParaRPr lang="en-US" sz="2585" dirty="0"/>
          </a:p>
          <a:p>
            <a:pPr lvl="1" algn="ctr" eaLnBrk="1" hangingPunct="1"/>
            <a:endParaRPr lang="en-US" dirty="0"/>
          </a:p>
          <a:p>
            <a:pPr lvl="1" algn="ctr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553200" y="6257215"/>
            <a:ext cx="2133600" cy="337038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34116" y="5880830"/>
            <a:ext cx="2571768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846" dirty="0">
                <a:solidFill>
                  <a:srgbClr val="0000CC"/>
                </a:solidFill>
                <a:latin typeface="Century Gothic" pitchFamily="34" charset="0"/>
              </a:rPr>
              <a:t>Waktu : </a:t>
            </a:r>
            <a:r>
              <a:rPr lang="en-US" sz="1846" dirty="0">
                <a:solidFill>
                  <a:srgbClr val="0000CC"/>
                </a:solidFill>
                <a:latin typeface="Century Gothic" pitchFamily="34" charset="0"/>
              </a:rPr>
              <a:t>30</a:t>
            </a:r>
            <a:r>
              <a:rPr lang="id-ID" sz="1846" dirty="0">
                <a:solidFill>
                  <a:srgbClr val="0000CC"/>
                </a:solidFill>
                <a:latin typeface="Century Gothic" pitchFamily="34" charset="0"/>
              </a:rPr>
              <a:t> Menit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2414F-7DA4-4D94-83E9-D6FAA0B8B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67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1"/>
            <a:ext cx="9144000" cy="83820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 err="1">
                <a:solidFill>
                  <a:schemeClr val="bg1"/>
                </a:solidFill>
              </a:rPr>
              <a:t>Contoh</a:t>
            </a:r>
            <a:r>
              <a:rPr lang="en-US" b="1" dirty="0">
                <a:solidFill>
                  <a:schemeClr val="bg1"/>
                </a:solidFill>
              </a:rPr>
              <a:t> Checklist Audit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8BDF7B-DF67-4D6E-BC29-DDEF2F0D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79A073-A2A5-45A9-939D-1CA5B93A1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8" y="1023635"/>
            <a:ext cx="8705843" cy="568196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029545-CD07-4D95-B823-B7EB4F84B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8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31117" y="1014076"/>
            <a:ext cx="3980577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541" cmpd="sng">
                  <a:noFill/>
                  <a:prstDash val="solid"/>
                </a:ln>
                <a:effectLst/>
                <a:latin typeface="Impact" pitchFamily="34" charset="0"/>
              </a:rPr>
              <a:t>Pelaksanaan</a:t>
            </a:r>
            <a:r>
              <a:rPr lang="en-US" sz="5400" b="1" cap="none" spc="0" dirty="0">
                <a:ln w="10541" cmpd="sng">
                  <a:noFill/>
                  <a:prstDash val="solid"/>
                </a:ln>
                <a:effectLst/>
                <a:latin typeface="Impact" pitchFamily="34" charset="0"/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8718" y="1905344"/>
            <a:ext cx="280717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Impact" panose="020B0806030902050204" pitchFamily="34" charset="0"/>
              </a:rPr>
              <a:t>Audit</a:t>
            </a:r>
            <a:endParaRPr lang="en-US" sz="9600" b="1" cap="none" spc="0" dirty="0">
              <a:ln w="10541" cmpd="sng">
                <a:noFill/>
                <a:prstDash val="solid"/>
              </a:ln>
              <a:solidFill>
                <a:srgbClr val="C00000"/>
              </a:solidFill>
              <a:effectLst/>
              <a:latin typeface="Impact" panose="020B0806030902050204" pitchFamily="34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4373238" y="381000"/>
            <a:ext cx="5029200" cy="3821117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SzTx/>
              <a:buFont typeface="Monotype Sorts" charset="2"/>
              <a:buNone/>
              <a:tabLst/>
              <a:defRPr/>
            </a:pPr>
            <a:r>
              <a:rPr lang="en-US" sz="3200" dirty="0" err="1">
                <a:latin typeface="Arial" pitchFamily="34" charset="0"/>
                <a:cs typeface="Arial" pitchFamily="34" charset="0"/>
              </a:rPr>
              <a:t>Meliputi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 :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SzTx/>
              <a:buFont typeface="Wingdings" pitchFamily="2" charset="2"/>
              <a:buChar char="v"/>
              <a:tabLst/>
              <a:defRPr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Opening meeting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Pelaksanaan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SzTx/>
              <a:buFont typeface="Wingdings" pitchFamily="2" charset="2"/>
              <a:buChar char="v"/>
              <a:tabLst/>
              <a:defRPr/>
            </a:pPr>
            <a:r>
              <a:rPr lang="en-US" sz="2800" dirty="0" err="1">
                <a:latin typeface="Arial" pitchFamily="34" charset="0"/>
                <a:cs typeface="Arial" pitchFamily="34" charset="0"/>
              </a:rPr>
              <a:t>Pembuatan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laporan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audit</a:t>
            </a:r>
          </a:p>
          <a:p>
            <a:pPr marL="503238" marR="0" lvl="1" indent="-442913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Closing meeting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317678" y="553184"/>
            <a:ext cx="1699121" cy="582454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70000"/>
              </a:spcAft>
              <a:buClr>
                <a:schemeClr val="tx1"/>
              </a:buClr>
              <a:buSzTx/>
              <a:buFont typeface="Monotype Sorts" charset="2"/>
              <a:buNone/>
              <a:tabLst/>
              <a:defRPr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FASE 2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E340F-DC20-415E-8B20-47EC9109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678512"/>
            <a:ext cx="9144001" cy="317948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82AF2-1847-4DD2-AC4A-FD9C7715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49F3A4-222A-4A8B-97A5-D6319D92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4197470" y="990600"/>
            <a:ext cx="4392612" cy="5257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Dapat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dipimpin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Lead Auditor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sendiri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:</a:t>
            </a:r>
          </a:p>
          <a:p>
            <a:pPr marL="458788" marR="0" lvl="1" indent="-285750" algn="l" defTabSz="9144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Memperkenalkan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team audit</a:t>
            </a:r>
          </a:p>
          <a:p>
            <a:pPr marL="458788" marR="0" lvl="1" indent="-28575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Menguraikan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ruang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lingkup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8788" marR="0" lvl="1" indent="-28575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Menguraikan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 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audit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adalah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audit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sistem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bukan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audit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orang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penyimpangan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mengindikasikan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adanya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kelemahan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pada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sistem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bukan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kesalahan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pada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kumimoji="0" lang="en-US" sz="1600" b="1" i="1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  <a:sym typeface="Wingdings" pitchFamily="2" charset="2"/>
              </a:rPr>
              <a:t>orang</a:t>
            </a:r>
            <a:endParaRPr kumimoji="0" lang="en-US" sz="1600" b="1" i="1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8788" marR="0" lvl="1" indent="-28575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Rincian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</a:p>
          <a:p>
            <a:pPr marL="458788" marR="0" lvl="1" indent="-28575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	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siapa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kapan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dimana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)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Lain-lain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52345C-7D6C-4EDB-BDDC-BDEDC020C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3130"/>
            <a:ext cx="3938016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3380" y="148679"/>
            <a:ext cx="2098651" cy="769441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US" sz="44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Opening</a:t>
            </a:r>
            <a:endParaRPr lang="en-US" sz="44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3380" y="655438"/>
            <a:ext cx="3651256" cy="1323439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US" sz="8000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ADCEE-2A8C-457D-A942-3B98B74AC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E57F4A-ACE8-4F5F-BF2D-CFD8D2736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1CCA23-3973-42F7-8673-DB50A7940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9815"/>
            <a:ext cx="4283765" cy="378836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67200" y="0"/>
            <a:ext cx="4876800" cy="6858000"/>
          </a:xfrm>
          <a:prstGeom prst="rect">
            <a:avLst/>
          </a:prstGeom>
          <a:solidFill>
            <a:srgbClr val="6962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4449220" y="225626"/>
            <a:ext cx="4410075" cy="5943600"/>
          </a:xfrm>
          <a:prstGeom prst="rect">
            <a:avLst/>
          </a:prstGeom>
        </p:spPr>
        <p:txBody>
          <a:bodyPr/>
          <a:lstStyle/>
          <a:p>
            <a:pPr marR="0" lvl="0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roses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dilakukan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dalam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usaha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R="0" lvl="0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Conformity, Nonconformity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Improvement </a:t>
            </a:r>
            <a:r>
              <a:rPr lang="en-US" sz="2100" b="1" noProof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pportunity</a:t>
            </a:r>
          </a:p>
          <a:p>
            <a:pPr marR="0" lvl="0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didukung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bukti-bukti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obyektif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lvl="0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lvl="0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engan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cara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antara</a:t>
            </a:r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lain :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65138" marR="0" lvl="1" indent="-300038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INTERVIEW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personil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bertanggung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jawab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pelaksana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langsung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operasi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tersebut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465138" marR="0" lvl="1" indent="-300038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OBSERVASI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praktek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operasi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65138" marR="0" lvl="1" indent="-300038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 BUKTI DOKUMENTASI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seperti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prosedur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perencanaan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spesifikasi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catatan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0540" y="-26504"/>
            <a:ext cx="338432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Pelaksanaan</a:t>
            </a:r>
            <a:endParaRPr lang="en-US" sz="6000" b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reflection blurRad="12700" stA="28000" endPos="45000" dist="1000" dir="5400000" sy="-100000" algn="bl" rotWithShape="0"/>
              </a:effectLst>
              <a:latin typeface="Brush Script MT" pitchFamily="66" charset="0"/>
              <a:cs typeface="Aharoni" pitchFamily="2" charset="-7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1766" y="498711"/>
            <a:ext cx="366478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5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  <a:endParaRPr lang="en-US" sz="115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0540" y="1903559"/>
            <a:ext cx="301556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internal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C84D3-9383-4284-A170-D385D60EF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3ED76D-CB78-4B4A-B579-80228CA8F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AutoShape 3"/>
          <p:cNvSpPr>
            <a:spLocks noChangeArrowheads="1"/>
          </p:cNvSpPr>
          <p:nvPr/>
        </p:nvSpPr>
        <p:spPr bwMode="auto">
          <a:xfrm>
            <a:off x="419481" y="2288950"/>
            <a:ext cx="2059525" cy="651105"/>
          </a:xfrm>
          <a:prstGeom prst="star16">
            <a:avLst>
              <a:gd name="adj" fmla="val 37519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662">
                <a:latin typeface="Times New Roman" pitchFamily="18" charset="0"/>
              </a:rPr>
              <a:t>Interview</a:t>
            </a:r>
            <a:endParaRPr lang="en-GB" sz="1662">
              <a:latin typeface="Times New Roman" pitchFamily="18" charset="0"/>
            </a:endParaRPr>
          </a:p>
        </p:txBody>
      </p:sp>
      <p:sp>
        <p:nvSpPr>
          <p:cNvPr id="82947" name="AutoShape 4"/>
          <p:cNvSpPr>
            <a:spLocks noChangeAspect="1" noChangeArrowheads="1"/>
          </p:cNvSpPr>
          <p:nvPr/>
        </p:nvSpPr>
        <p:spPr bwMode="auto">
          <a:xfrm>
            <a:off x="3009645" y="1291023"/>
            <a:ext cx="2541792" cy="740394"/>
          </a:xfrm>
          <a:prstGeom prst="star16">
            <a:avLst>
              <a:gd name="adj" fmla="val 3565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846" dirty="0" err="1">
                <a:latin typeface="Times New Roman" pitchFamily="18" charset="0"/>
              </a:rPr>
              <a:t>Observasi</a:t>
            </a:r>
            <a:endParaRPr lang="en-GB" sz="1846" dirty="0">
              <a:latin typeface="Times New Roman" pitchFamily="18" charset="0"/>
            </a:endParaRPr>
          </a:p>
        </p:txBody>
      </p:sp>
      <p:sp>
        <p:nvSpPr>
          <p:cNvPr id="82948" name="AutoShape 5"/>
          <p:cNvSpPr>
            <a:spLocks noChangeAspect="1" noChangeArrowheads="1"/>
          </p:cNvSpPr>
          <p:nvPr/>
        </p:nvSpPr>
        <p:spPr bwMode="auto">
          <a:xfrm>
            <a:off x="6002920" y="1752623"/>
            <a:ext cx="2760080" cy="1286383"/>
          </a:xfrm>
          <a:prstGeom prst="star16">
            <a:avLst>
              <a:gd name="adj" fmla="val 3609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1846" dirty="0" err="1">
                <a:latin typeface="Times New Roman" pitchFamily="18" charset="0"/>
              </a:rPr>
              <a:t>Periksa</a:t>
            </a:r>
            <a:r>
              <a:rPr lang="en-US" sz="1846" dirty="0">
                <a:latin typeface="Times New Roman" pitchFamily="18" charset="0"/>
              </a:rPr>
              <a:t> </a:t>
            </a:r>
            <a:r>
              <a:rPr lang="en-US" sz="1846" dirty="0" err="1">
                <a:latin typeface="Times New Roman" pitchFamily="18" charset="0"/>
              </a:rPr>
              <a:t>dokumentasi</a:t>
            </a:r>
            <a:endParaRPr lang="en-US" sz="1846" dirty="0">
              <a:latin typeface="Times New Roman" pitchFamily="18" charset="0"/>
            </a:endParaRPr>
          </a:p>
        </p:txBody>
      </p:sp>
      <p:sp>
        <p:nvSpPr>
          <p:cNvPr id="82949" name="AutoShape 6"/>
          <p:cNvSpPr>
            <a:spLocks noChangeAspect="1" noChangeArrowheads="1"/>
          </p:cNvSpPr>
          <p:nvPr/>
        </p:nvSpPr>
        <p:spPr bwMode="auto">
          <a:xfrm>
            <a:off x="2833743" y="2152668"/>
            <a:ext cx="1370574" cy="867508"/>
          </a:xfrm>
          <a:prstGeom prst="curvedRightArrow">
            <a:avLst>
              <a:gd name="adj1" fmla="val 20000"/>
              <a:gd name="adj2" fmla="val 40000"/>
              <a:gd name="adj3" fmla="val 52646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sz="1662"/>
          </a:p>
        </p:txBody>
      </p:sp>
      <p:sp>
        <p:nvSpPr>
          <p:cNvPr id="82950" name="AutoShape 7"/>
          <p:cNvSpPr>
            <a:spLocks noChangeAspect="1" noChangeArrowheads="1"/>
          </p:cNvSpPr>
          <p:nvPr/>
        </p:nvSpPr>
        <p:spPr bwMode="auto">
          <a:xfrm flipV="1">
            <a:off x="4336245" y="2089656"/>
            <a:ext cx="1509830" cy="863112"/>
          </a:xfrm>
          <a:prstGeom prst="curvedLeftArrow">
            <a:avLst>
              <a:gd name="adj1" fmla="val 20000"/>
              <a:gd name="adj2" fmla="val 40000"/>
              <a:gd name="adj3" fmla="val 58291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sz="1662"/>
          </a:p>
        </p:txBody>
      </p:sp>
      <p:sp>
        <p:nvSpPr>
          <p:cNvPr id="141321" name="AutoShape 9"/>
          <p:cNvSpPr>
            <a:spLocks noChangeAspect="1" noChangeArrowheads="1"/>
          </p:cNvSpPr>
          <p:nvPr/>
        </p:nvSpPr>
        <p:spPr bwMode="auto">
          <a:xfrm>
            <a:off x="633495" y="3086117"/>
            <a:ext cx="1987698" cy="2848708"/>
          </a:xfrm>
          <a:prstGeom prst="homePlate">
            <a:avLst>
              <a:gd name="adj" fmla="val 2500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64127" indent="-164127" algn="ctr" eaLnBrk="0" hangingPunct="0">
              <a:defRPr/>
            </a:pPr>
            <a:r>
              <a:rPr lang="en-US" sz="1477">
                <a:latin typeface="Verdana" pitchFamily="34" charset="0"/>
              </a:rPr>
              <a:t>Interview:</a:t>
            </a:r>
          </a:p>
          <a:p>
            <a:pPr marL="164127" indent="-164127" eaLnBrk="0" hangingPunct="0">
              <a:buFontTx/>
              <a:buChar char="•"/>
              <a:defRPr/>
            </a:pPr>
            <a:r>
              <a:rPr lang="en-US" sz="1477">
                <a:latin typeface="Verdana" pitchFamily="34" charset="0"/>
              </a:rPr>
              <a:t>Minta Auditee menjelaskan aktifitas ybs</a:t>
            </a:r>
          </a:p>
          <a:p>
            <a:pPr marL="164127" indent="-164127" eaLnBrk="0" hangingPunct="0">
              <a:buFontTx/>
              <a:buChar char="•"/>
              <a:defRPr/>
            </a:pPr>
            <a:r>
              <a:rPr lang="en-US" sz="1477">
                <a:latin typeface="Verdana" pitchFamily="34" charset="0"/>
              </a:rPr>
              <a:t>Hindari tekanan suara seperti “Polisi”</a:t>
            </a:r>
          </a:p>
          <a:p>
            <a:pPr marL="164127" indent="-164127" eaLnBrk="0" hangingPunct="0">
              <a:buFontTx/>
              <a:buChar char="•"/>
              <a:defRPr/>
            </a:pPr>
            <a:r>
              <a:rPr lang="en-US" sz="1477">
                <a:latin typeface="Verdana" pitchFamily="34" charset="0"/>
              </a:rPr>
              <a:t>Jadi pendengar yang baik</a:t>
            </a:r>
          </a:p>
          <a:p>
            <a:pPr marL="164127" indent="-164127" algn="ctr" eaLnBrk="0" hangingPunct="0">
              <a:defRPr/>
            </a:pPr>
            <a:endParaRPr lang="en-US" sz="1477">
              <a:latin typeface="Verdana" pitchFamily="34" charset="0"/>
            </a:endParaRPr>
          </a:p>
        </p:txBody>
      </p:sp>
      <p:sp>
        <p:nvSpPr>
          <p:cNvPr id="141323" name="AutoShape 11"/>
          <p:cNvSpPr>
            <a:spLocks noChangeAspect="1" noChangeArrowheads="1"/>
          </p:cNvSpPr>
          <p:nvPr/>
        </p:nvSpPr>
        <p:spPr bwMode="auto">
          <a:xfrm>
            <a:off x="6089405" y="3086117"/>
            <a:ext cx="2373218" cy="2848708"/>
          </a:xfrm>
          <a:prstGeom prst="homePlate">
            <a:avLst>
              <a:gd name="adj" fmla="val 25000"/>
            </a:avLst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64127" indent="-164127" algn="ctr" eaLnBrk="0" hangingPunct="0">
              <a:defRPr/>
            </a:pPr>
            <a:r>
              <a:rPr lang="en-US" sz="1477" dirty="0" err="1">
                <a:latin typeface="Verdana" pitchFamily="34" charset="0"/>
              </a:rPr>
              <a:t>Cek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dokumen</a:t>
            </a:r>
            <a:r>
              <a:rPr lang="en-US" sz="1477" dirty="0">
                <a:latin typeface="Verdana" pitchFamily="34" charset="0"/>
              </a:rPr>
              <a:t>:</a:t>
            </a:r>
          </a:p>
          <a:p>
            <a:pPr marL="164127" indent="-164127" eaLnBrk="0" hangingPunct="0">
              <a:buFontTx/>
              <a:buChar char="•"/>
              <a:defRPr/>
            </a:pPr>
            <a:r>
              <a:rPr lang="en-US" sz="1477" dirty="0" err="1">
                <a:latin typeface="Verdana" pitchFamily="34" charset="0"/>
              </a:rPr>
              <a:t>Cocokan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aktifitas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dengan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dokumen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kerja</a:t>
            </a:r>
            <a:r>
              <a:rPr lang="en-US" sz="1477" dirty="0">
                <a:latin typeface="Verdana" pitchFamily="34" charset="0"/>
              </a:rPr>
              <a:t>, </a:t>
            </a:r>
            <a:r>
              <a:rPr lang="en-US" sz="1477" dirty="0" err="1">
                <a:latin typeface="Verdana" pitchFamily="34" charset="0"/>
              </a:rPr>
              <a:t>spesifikasi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dll</a:t>
            </a:r>
            <a:endParaRPr lang="en-US" sz="1477" dirty="0">
              <a:latin typeface="Verdana" pitchFamily="34" charset="0"/>
            </a:endParaRPr>
          </a:p>
          <a:p>
            <a:pPr marL="164127" indent="-164127" eaLnBrk="0" hangingPunct="0">
              <a:buFontTx/>
              <a:buChar char="•"/>
              <a:defRPr/>
            </a:pPr>
            <a:r>
              <a:rPr lang="en-US" sz="1477" dirty="0" err="1">
                <a:latin typeface="Verdana" pitchFamily="34" charset="0"/>
              </a:rPr>
              <a:t>Hindari</a:t>
            </a:r>
            <a:r>
              <a:rPr lang="en-US" sz="1477" dirty="0">
                <a:latin typeface="Verdana" pitchFamily="34" charset="0"/>
              </a:rPr>
              <a:t> “Nit Picking” (</a:t>
            </a:r>
            <a:r>
              <a:rPr lang="en-US" sz="1477" dirty="0" err="1">
                <a:latin typeface="Verdana" pitchFamily="34" charset="0"/>
              </a:rPr>
              <a:t>mencari</a:t>
            </a:r>
            <a:r>
              <a:rPr lang="en-US" sz="1477" dirty="0">
                <a:latin typeface="Verdana" pitchFamily="34" charset="0"/>
              </a:rPr>
              <a:t> yang </a:t>
            </a:r>
            <a:r>
              <a:rPr lang="en-US" sz="1477" dirty="0" err="1">
                <a:latin typeface="Verdana" pitchFamily="34" charset="0"/>
              </a:rPr>
              <a:t>kecil-kecil</a:t>
            </a:r>
            <a:r>
              <a:rPr lang="en-US" sz="1477" dirty="0">
                <a:latin typeface="Verdana" pitchFamily="34" charset="0"/>
              </a:rPr>
              <a:t>)</a:t>
            </a:r>
          </a:p>
          <a:p>
            <a:pPr marL="164127" indent="-164127" eaLnBrk="0" hangingPunct="0">
              <a:buFontTx/>
              <a:buChar char="•"/>
              <a:defRPr/>
            </a:pPr>
            <a:r>
              <a:rPr lang="en-US" sz="1477" dirty="0" err="1">
                <a:latin typeface="Verdana" pitchFamily="34" charset="0"/>
              </a:rPr>
              <a:t>Jadi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Peneliti</a:t>
            </a:r>
            <a:r>
              <a:rPr lang="en-US" sz="1477" dirty="0">
                <a:latin typeface="Verdana" pitchFamily="34" charset="0"/>
              </a:rPr>
              <a:t> yang </a:t>
            </a:r>
            <a:r>
              <a:rPr lang="en-US" sz="1477" dirty="0" err="1">
                <a:latin typeface="Verdana" pitchFamily="34" charset="0"/>
              </a:rPr>
              <a:t>baik</a:t>
            </a:r>
            <a:endParaRPr lang="en-GB" sz="1477" dirty="0">
              <a:latin typeface="Verdana" pitchFamily="34" charset="0"/>
            </a:endParaRPr>
          </a:p>
          <a:p>
            <a:pPr marL="164127" indent="-164127" eaLnBrk="0" hangingPunct="0">
              <a:defRPr/>
            </a:pPr>
            <a:endParaRPr lang="en-US" sz="1477" dirty="0">
              <a:latin typeface="Verdana" pitchFamily="34" charset="0"/>
            </a:endParaRPr>
          </a:p>
        </p:txBody>
      </p:sp>
      <p:sp>
        <p:nvSpPr>
          <p:cNvPr id="141325" name="AutoShape 13"/>
          <p:cNvSpPr>
            <a:spLocks noChangeAspect="1" noChangeArrowheads="1"/>
          </p:cNvSpPr>
          <p:nvPr/>
        </p:nvSpPr>
        <p:spPr bwMode="auto">
          <a:xfrm>
            <a:off x="3292556" y="3086117"/>
            <a:ext cx="2178259" cy="2848708"/>
          </a:xfrm>
          <a:prstGeom prst="homePlate">
            <a:avLst>
              <a:gd name="adj" fmla="val 25000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64127" indent="-164127" algn="ctr" eaLnBrk="0" hangingPunct="0">
              <a:defRPr/>
            </a:pPr>
            <a:r>
              <a:rPr lang="en-US" sz="1477" dirty="0" err="1">
                <a:latin typeface="Verdana" pitchFamily="34" charset="0"/>
              </a:rPr>
              <a:t>Observasi</a:t>
            </a:r>
            <a:r>
              <a:rPr lang="en-US" sz="1477" dirty="0">
                <a:latin typeface="Verdana" pitchFamily="34" charset="0"/>
              </a:rPr>
              <a:t>:</a:t>
            </a:r>
          </a:p>
          <a:p>
            <a:pPr marL="164127" indent="-164127" eaLnBrk="0" hangingPunct="0">
              <a:buFontTx/>
              <a:buChar char="•"/>
              <a:defRPr/>
            </a:pPr>
            <a:r>
              <a:rPr lang="en-US" sz="1477" dirty="0" err="1">
                <a:latin typeface="Verdana" pitchFamily="34" charset="0"/>
              </a:rPr>
              <a:t>Pengamatan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aktual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dilapangan</a:t>
            </a:r>
            <a:r>
              <a:rPr lang="en-US" sz="1477" dirty="0">
                <a:latin typeface="Verdana" pitchFamily="34" charset="0"/>
              </a:rPr>
              <a:t>.</a:t>
            </a:r>
          </a:p>
          <a:p>
            <a:pPr marL="164127" indent="-164127" eaLnBrk="0" hangingPunct="0">
              <a:buFontTx/>
              <a:buChar char="•"/>
              <a:defRPr/>
            </a:pPr>
            <a:r>
              <a:rPr lang="en-US" sz="1477" dirty="0" err="1">
                <a:latin typeface="Verdana" pitchFamily="34" charset="0"/>
              </a:rPr>
              <a:t>Usahakan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tidak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meng-interupsi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aktifitas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yg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sdg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berjalan</a:t>
            </a:r>
            <a:endParaRPr lang="en-US" sz="1477" dirty="0">
              <a:latin typeface="Verdana" pitchFamily="34" charset="0"/>
            </a:endParaRPr>
          </a:p>
          <a:p>
            <a:pPr marL="164127" indent="-164127" eaLnBrk="0" hangingPunct="0">
              <a:buFontTx/>
              <a:buChar char="•"/>
              <a:defRPr/>
            </a:pPr>
            <a:r>
              <a:rPr lang="en-US" sz="1477" dirty="0" err="1">
                <a:latin typeface="Verdana" pitchFamily="34" charset="0"/>
              </a:rPr>
              <a:t>Jadi</a:t>
            </a:r>
            <a:r>
              <a:rPr lang="en-US" sz="1477" dirty="0">
                <a:latin typeface="Verdana" pitchFamily="34" charset="0"/>
              </a:rPr>
              <a:t> </a:t>
            </a:r>
            <a:r>
              <a:rPr lang="en-US" sz="1477" dirty="0" err="1">
                <a:latin typeface="Verdana" pitchFamily="34" charset="0"/>
              </a:rPr>
              <a:t>Pengamat</a:t>
            </a:r>
            <a:r>
              <a:rPr lang="en-US" sz="1477" dirty="0">
                <a:latin typeface="Verdana" pitchFamily="34" charset="0"/>
              </a:rPr>
              <a:t> yang </a:t>
            </a:r>
            <a:r>
              <a:rPr lang="en-US" sz="1477" dirty="0" err="1">
                <a:latin typeface="Verdana" pitchFamily="34" charset="0"/>
              </a:rPr>
              <a:t>baik</a:t>
            </a:r>
            <a:endParaRPr lang="en-GB" sz="1477" dirty="0">
              <a:latin typeface="Verdana" pitchFamily="34" charset="0"/>
            </a:endParaRPr>
          </a:p>
          <a:p>
            <a:pPr marL="164127" indent="-164127" eaLnBrk="0" hangingPunct="0">
              <a:buFontTx/>
              <a:buChar char="•"/>
              <a:defRPr/>
            </a:pPr>
            <a:endParaRPr lang="en-US" sz="1477" dirty="0">
              <a:latin typeface="Verdana" pitchFamily="34" charset="0"/>
            </a:endParaRPr>
          </a:p>
        </p:txBody>
      </p:sp>
      <p:sp>
        <p:nvSpPr>
          <p:cNvPr id="82954" name="Rectangle 14"/>
          <p:cNvSpPr>
            <a:spLocks noGrp="1" noChangeArrowheads="1"/>
          </p:cNvSpPr>
          <p:nvPr>
            <p:ph type="title"/>
          </p:nvPr>
        </p:nvSpPr>
        <p:spPr>
          <a:xfrm>
            <a:off x="219777" y="263748"/>
            <a:ext cx="4352223" cy="631581"/>
          </a:xfrm>
          <a:noFill/>
        </p:spPr>
        <p:txBody>
          <a:bodyPr anchor="b"/>
          <a:lstStyle/>
          <a:p>
            <a:pPr algn="ctr" eaLnBrk="1" hangingPunct="1"/>
            <a:r>
              <a:rPr lang="en-US" sz="2954" i="1" u="sng" dirty="0" err="1"/>
              <a:t>Siklus</a:t>
            </a:r>
            <a:r>
              <a:rPr lang="en-US" sz="2954" i="1" u="sng" dirty="0"/>
              <a:t> </a:t>
            </a:r>
            <a:r>
              <a:rPr lang="en-US" sz="2954" i="1" u="sng" dirty="0" err="1"/>
              <a:t>Pelaksanaan</a:t>
            </a:r>
            <a:r>
              <a:rPr lang="en-US" sz="2954" i="1" u="sng" dirty="0"/>
              <a:t> Audit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528566" y="263769"/>
            <a:ext cx="615434" cy="1450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32B55D-3809-4AD4-9860-D94953B2E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7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085139-2CE5-4920-BD78-3B627C049919}"/>
              </a:ext>
            </a:extLst>
          </p:cNvPr>
          <p:cNvSpPr/>
          <p:nvPr/>
        </p:nvSpPr>
        <p:spPr>
          <a:xfrm>
            <a:off x="0" y="0"/>
            <a:ext cx="9144000" cy="17119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</a:rPr>
              <a:t>PELAKSANAAN AUDIT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263" y="1980788"/>
            <a:ext cx="8229600" cy="3165253"/>
          </a:xfrm>
        </p:spPr>
        <p:txBody>
          <a:bodyPr/>
          <a:lstStyle/>
          <a:p>
            <a:r>
              <a:rPr lang="en-US" sz="2585" dirty="0"/>
              <a:t>Auditor </a:t>
            </a:r>
            <a:r>
              <a:rPr lang="en-US" sz="2585" dirty="0" err="1"/>
              <a:t>harus</a:t>
            </a:r>
            <a:r>
              <a:rPr lang="en-US" sz="2585" dirty="0"/>
              <a:t> </a:t>
            </a:r>
            <a:r>
              <a:rPr lang="en-US" sz="2585" dirty="0" err="1"/>
              <a:t>mampu</a:t>
            </a:r>
            <a:r>
              <a:rPr lang="en-US" sz="2585" dirty="0"/>
              <a:t> </a:t>
            </a:r>
            <a:r>
              <a:rPr lang="en-US" sz="2585" dirty="0" err="1"/>
              <a:t>membuat</a:t>
            </a:r>
            <a:r>
              <a:rPr lang="en-US" sz="2585" dirty="0"/>
              <a:t> </a:t>
            </a:r>
            <a:r>
              <a:rPr lang="en-US" sz="2585" dirty="0" err="1"/>
              <a:t>suasana</a:t>
            </a:r>
            <a:r>
              <a:rPr lang="en-US" sz="2585" dirty="0"/>
              <a:t> audit </a:t>
            </a:r>
            <a:r>
              <a:rPr lang="en-US" sz="2585" dirty="0" err="1"/>
              <a:t>nyaman</a:t>
            </a:r>
            <a:endParaRPr lang="en-US" sz="2585" dirty="0"/>
          </a:p>
          <a:p>
            <a:r>
              <a:rPr lang="en-US" sz="2585" dirty="0" err="1"/>
              <a:t>Kondisi</a:t>
            </a:r>
            <a:r>
              <a:rPr lang="en-US" sz="2585" dirty="0"/>
              <a:t> </a:t>
            </a:r>
            <a:r>
              <a:rPr lang="en-US" sz="2585" dirty="0" err="1"/>
              <a:t>nyaman</a:t>
            </a:r>
            <a:r>
              <a:rPr lang="en-US" sz="2585" dirty="0"/>
              <a:t> </a:t>
            </a:r>
            <a:r>
              <a:rPr lang="en-US" sz="2585" dirty="0" err="1"/>
              <a:t>akan</a:t>
            </a:r>
            <a:r>
              <a:rPr lang="en-US" sz="2585" dirty="0"/>
              <a:t> </a:t>
            </a:r>
            <a:r>
              <a:rPr lang="en-US" sz="2585" dirty="0" err="1"/>
              <a:t>membuat</a:t>
            </a:r>
            <a:r>
              <a:rPr lang="en-US" sz="2585" dirty="0"/>
              <a:t> </a:t>
            </a:r>
            <a:r>
              <a:rPr lang="en-US" sz="2585" dirty="0" err="1"/>
              <a:t>auditee</a:t>
            </a:r>
            <a:r>
              <a:rPr lang="en-US" sz="2585" dirty="0"/>
              <a:t> </a:t>
            </a:r>
            <a:r>
              <a:rPr lang="en-US" sz="2585" dirty="0" err="1"/>
              <a:t>terbuka</a:t>
            </a:r>
            <a:r>
              <a:rPr lang="en-US" sz="2585" dirty="0"/>
              <a:t>, </a:t>
            </a:r>
            <a:r>
              <a:rPr lang="en-US" sz="2585" dirty="0" err="1"/>
              <a:t>memberi</a:t>
            </a:r>
            <a:r>
              <a:rPr lang="en-US" sz="2585" dirty="0"/>
              <a:t> </a:t>
            </a:r>
            <a:r>
              <a:rPr lang="en-US" sz="2585" dirty="0" err="1"/>
              <a:t>akses</a:t>
            </a:r>
            <a:r>
              <a:rPr lang="en-US" sz="2585" dirty="0"/>
              <a:t> </a:t>
            </a:r>
            <a:r>
              <a:rPr lang="en-US" sz="2585" dirty="0" err="1"/>
              <a:t>dan</a:t>
            </a:r>
            <a:r>
              <a:rPr lang="en-US" sz="2585" dirty="0"/>
              <a:t> </a:t>
            </a:r>
            <a:r>
              <a:rPr lang="en-US" sz="2585" dirty="0" err="1"/>
              <a:t>informasi</a:t>
            </a:r>
            <a:r>
              <a:rPr lang="en-US" sz="2585" dirty="0"/>
              <a:t> </a:t>
            </a:r>
            <a:r>
              <a:rPr lang="en-US" sz="2585" dirty="0" err="1"/>
              <a:t>apa</a:t>
            </a:r>
            <a:r>
              <a:rPr lang="en-US" sz="2585" dirty="0"/>
              <a:t> </a:t>
            </a:r>
            <a:r>
              <a:rPr lang="en-US" sz="2585" dirty="0" err="1"/>
              <a:t>adanya</a:t>
            </a:r>
            <a:endParaRPr lang="en-US" sz="2585" dirty="0"/>
          </a:p>
          <a:p>
            <a:r>
              <a:rPr lang="en-US" sz="2585" dirty="0" err="1"/>
              <a:t>Keberhasilan</a:t>
            </a:r>
            <a:r>
              <a:rPr lang="en-US" sz="2585" dirty="0"/>
              <a:t> Auditor </a:t>
            </a:r>
            <a:r>
              <a:rPr lang="en-US" sz="2585" dirty="0" err="1"/>
              <a:t>adalah</a:t>
            </a:r>
            <a:r>
              <a:rPr lang="en-US" sz="2585" dirty="0"/>
              <a:t> </a:t>
            </a:r>
            <a:r>
              <a:rPr lang="en-US" sz="2585" b="1" dirty="0" err="1">
                <a:solidFill>
                  <a:schemeClr val="accent1"/>
                </a:solidFill>
              </a:rPr>
              <a:t>Mampu</a:t>
            </a:r>
            <a:r>
              <a:rPr lang="en-US" sz="2585" dirty="0"/>
              <a:t> </a:t>
            </a:r>
            <a:r>
              <a:rPr lang="en-US" sz="2585" dirty="0" err="1"/>
              <a:t>mengindentifikasi</a:t>
            </a:r>
            <a:r>
              <a:rPr lang="en-US" sz="2585" dirty="0"/>
              <a:t> </a:t>
            </a:r>
            <a:r>
              <a:rPr lang="en-US" sz="2585" dirty="0" err="1"/>
              <a:t>kelemahan</a:t>
            </a:r>
            <a:r>
              <a:rPr lang="en-US" sz="2585" dirty="0"/>
              <a:t> </a:t>
            </a:r>
            <a:r>
              <a:rPr lang="en-US" sz="2585" dirty="0" err="1"/>
              <a:t>sistem</a:t>
            </a:r>
            <a:r>
              <a:rPr lang="en-US" sz="2585" dirty="0"/>
              <a:t>, </a:t>
            </a:r>
            <a:r>
              <a:rPr lang="en-US" sz="2585" b="1" dirty="0" err="1">
                <a:solidFill>
                  <a:schemeClr val="accent1"/>
                </a:solidFill>
              </a:rPr>
              <a:t>Memberi</a:t>
            </a:r>
            <a:r>
              <a:rPr lang="en-US" sz="2585" b="1" dirty="0">
                <a:solidFill>
                  <a:schemeClr val="accent1"/>
                </a:solidFill>
              </a:rPr>
              <a:t> </a:t>
            </a:r>
            <a:r>
              <a:rPr lang="en-US" sz="2585" b="1" dirty="0" err="1">
                <a:solidFill>
                  <a:schemeClr val="accent1"/>
                </a:solidFill>
              </a:rPr>
              <a:t>masukan</a:t>
            </a:r>
            <a:r>
              <a:rPr lang="en-US" sz="2585" dirty="0"/>
              <a:t> </a:t>
            </a:r>
            <a:r>
              <a:rPr lang="en-US" sz="2585" dirty="0" err="1"/>
              <a:t>untuk</a:t>
            </a:r>
            <a:r>
              <a:rPr lang="en-US" sz="2585" dirty="0"/>
              <a:t> </a:t>
            </a:r>
            <a:r>
              <a:rPr lang="en-US" sz="2585" dirty="0" err="1"/>
              <a:t>peningkatan</a:t>
            </a:r>
            <a:r>
              <a:rPr lang="en-US" sz="2585" dirty="0"/>
              <a:t> </a:t>
            </a:r>
            <a:r>
              <a:rPr lang="en-US" sz="2585" dirty="0" err="1"/>
              <a:t>kinerja</a:t>
            </a:r>
            <a:r>
              <a:rPr lang="en-US" sz="2585" dirty="0"/>
              <a:t> </a:t>
            </a:r>
            <a:r>
              <a:rPr lang="en-US" sz="2585" dirty="0" err="1"/>
              <a:t>dan</a:t>
            </a:r>
            <a:r>
              <a:rPr lang="en-US" sz="2585" dirty="0"/>
              <a:t> </a:t>
            </a:r>
            <a:r>
              <a:rPr lang="en-US" sz="2585" b="1" dirty="0" err="1">
                <a:solidFill>
                  <a:schemeClr val="accent1"/>
                </a:solidFill>
              </a:rPr>
              <a:t>Auditee</a:t>
            </a:r>
            <a:r>
              <a:rPr lang="en-US" sz="2585" b="1" dirty="0">
                <a:solidFill>
                  <a:schemeClr val="accent1"/>
                </a:solidFill>
              </a:rPr>
              <a:t> </a:t>
            </a:r>
            <a:r>
              <a:rPr lang="en-US" sz="2585" b="1" dirty="0" err="1">
                <a:solidFill>
                  <a:schemeClr val="accent1"/>
                </a:solidFill>
              </a:rPr>
              <a:t>menerima</a:t>
            </a:r>
            <a:r>
              <a:rPr lang="en-US" sz="2585" dirty="0"/>
              <a:t> </a:t>
            </a:r>
            <a:r>
              <a:rPr lang="en-US" sz="2585" dirty="0" err="1"/>
              <a:t>temuan</a:t>
            </a:r>
            <a:r>
              <a:rPr lang="en-US" sz="2585" dirty="0"/>
              <a:t> </a:t>
            </a:r>
            <a:r>
              <a:rPr lang="en-US" sz="2585" dirty="0" err="1"/>
              <a:t>dengan</a:t>
            </a:r>
            <a:r>
              <a:rPr lang="en-US" sz="2585" dirty="0"/>
              <a:t> </a:t>
            </a:r>
            <a:r>
              <a:rPr lang="en-US" sz="2585" dirty="0" err="1"/>
              <a:t>terbuka</a:t>
            </a:r>
            <a:r>
              <a:rPr lang="en-US" sz="2585" dirty="0"/>
              <a:t> </a:t>
            </a:r>
            <a:r>
              <a:rPr lang="en-US" sz="2585" dirty="0" err="1"/>
              <a:t>dan</a:t>
            </a:r>
            <a:r>
              <a:rPr lang="en-US" sz="2585" dirty="0"/>
              <a:t> </a:t>
            </a:r>
            <a:r>
              <a:rPr lang="en-US" sz="2585" b="1" dirty="0" err="1">
                <a:solidFill>
                  <a:schemeClr val="accent1"/>
                </a:solidFill>
              </a:rPr>
              <a:t>berterimakasih</a:t>
            </a:r>
            <a:r>
              <a:rPr lang="en-US" sz="2585" b="1" dirty="0">
                <a:solidFill>
                  <a:schemeClr val="accent1"/>
                </a:solidFill>
              </a:rPr>
              <a:t> </a:t>
            </a:r>
            <a:r>
              <a:rPr lang="en-US" sz="2585" dirty="0" err="1"/>
              <a:t>kepada</a:t>
            </a:r>
            <a:r>
              <a:rPr lang="en-US" sz="2585" dirty="0"/>
              <a:t> auditor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5720" y="5334000"/>
            <a:ext cx="8572560" cy="8879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85" dirty="0" err="1"/>
              <a:t>Selain</a:t>
            </a:r>
            <a:r>
              <a:rPr lang="en-US" sz="2585" dirty="0"/>
              <a:t> </a:t>
            </a:r>
            <a:r>
              <a:rPr lang="en-US" sz="2585" dirty="0" err="1"/>
              <a:t>memperhatikan</a:t>
            </a:r>
            <a:r>
              <a:rPr lang="en-US" sz="2585" dirty="0"/>
              <a:t> </a:t>
            </a:r>
            <a:r>
              <a:rPr lang="en-US" sz="2585" dirty="0" err="1"/>
              <a:t>faktor</a:t>
            </a:r>
            <a:r>
              <a:rPr lang="en-US" sz="2585" dirty="0"/>
              <a:t> </a:t>
            </a:r>
            <a:r>
              <a:rPr lang="en-US" sz="2585" dirty="0" err="1"/>
              <a:t>teknis</a:t>
            </a:r>
            <a:r>
              <a:rPr lang="en-US" sz="2585" dirty="0"/>
              <a:t>, Auditor </a:t>
            </a:r>
            <a:r>
              <a:rPr lang="en-US" sz="2585" dirty="0" err="1"/>
              <a:t>juga</a:t>
            </a:r>
            <a:r>
              <a:rPr lang="en-US" sz="2585" dirty="0"/>
              <a:t> </a:t>
            </a:r>
            <a:r>
              <a:rPr lang="en-US" sz="2585" dirty="0" err="1"/>
              <a:t>harus</a:t>
            </a:r>
            <a:r>
              <a:rPr lang="en-US" sz="2585" dirty="0"/>
              <a:t> </a:t>
            </a:r>
            <a:r>
              <a:rPr lang="en-US" sz="2585" dirty="0" err="1"/>
              <a:t>memperhatikan</a:t>
            </a:r>
            <a:r>
              <a:rPr lang="en-US" sz="2585" dirty="0"/>
              <a:t> </a:t>
            </a:r>
            <a:r>
              <a:rPr lang="en-US" sz="2585" dirty="0" err="1"/>
              <a:t>faktor</a:t>
            </a:r>
            <a:r>
              <a:rPr lang="en-US" sz="2585" dirty="0"/>
              <a:t> non </a:t>
            </a:r>
            <a:r>
              <a:rPr lang="en-US" sz="2585" dirty="0" err="1"/>
              <a:t>teknis</a:t>
            </a:r>
            <a:r>
              <a:rPr lang="en-US" sz="2585" dirty="0"/>
              <a:t>, </a:t>
            </a:r>
            <a:r>
              <a:rPr lang="en-US" sz="2585" dirty="0" err="1"/>
              <a:t>seperti</a:t>
            </a:r>
            <a:r>
              <a:rPr lang="en-US" sz="2585" dirty="0"/>
              <a:t> Human Factor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E7EB95-20D1-4385-AF0A-990A408B4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91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4343400" y="1524000"/>
            <a:ext cx="460533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lnSpc>
                <a:spcPct val="90000"/>
              </a:lnSpc>
            </a:pPr>
            <a:r>
              <a:rPr lang="en-US" sz="3600" b="1" dirty="0">
                <a:solidFill>
                  <a:srgbClr val="0000CC"/>
                </a:solidFill>
                <a:latin typeface="Impact" pitchFamily="34" charset="0"/>
              </a:rPr>
              <a:t>Progressive Hostility</a:t>
            </a:r>
            <a:endParaRPr lang="en-US" sz="3600" b="1" dirty="0">
              <a:solidFill>
                <a:srgbClr val="0000CC"/>
              </a:solidFill>
              <a:latin typeface="Arial Narrow" pitchFamily="34" charset="0"/>
            </a:endParaRPr>
          </a:p>
          <a:p>
            <a:pPr marL="0" lvl="1" algn="r" eaLnBrk="0" hangingPunct="0">
              <a:lnSpc>
                <a:spcPct val="90000"/>
              </a:lnSpc>
            </a:pP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yaitu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: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sikap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permusuhan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yang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timbul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secara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bertahap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. </a:t>
            </a:r>
          </a:p>
          <a:p>
            <a:pPr marL="0" lvl="1" algn="r" eaLnBrk="0" hangingPunct="0">
              <a:lnSpc>
                <a:spcPct val="90000"/>
              </a:lnSpc>
            </a:pP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Misalnya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kebanyakan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interview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diawali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dengan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damai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(</a:t>
            </a:r>
            <a:r>
              <a:rPr lang="en-US" sz="2800" b="0" i="1" dirty="0">
                <a:solidFill>
                  <a:srgbClr val="0000CC"/>
                </a:solidFill>
                <a:latin typeface="Arial Narrow" pitchFamily="34" charset="0"/>
              </a:rPr>
              <a:t>peaceably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),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tetapi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sifat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tidak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berteman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timbul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sesuai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dengan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pergerakan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waktu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seiring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ditemukannya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banyak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ketidak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sesuain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atau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sifat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audit yang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cenderung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intimidasi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atau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mulai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lelah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.</a:t>
            </a:r>
          </a:p>
        </p:txBody>
      </p:sp>
      <p:pic>
        <p:nvPicPr>
          <p:cNvPr id="5" name="Picture 25" descr="9130000121"/>
          <p:cNvPicPr>
            <a:picLocks noChangeAspect="1" noChangeArrowheads="1"/>
          </p:cNvPicPr>
          <p:nvPr/>
        </p:nvPicPr>
        <p:blipFill>
          <a:blip r:embed="rId2"/>
          <a:srcRect l="8333"/>
          <a:stretch>
            <a:fillRect/>
          </a:stretch>
        </p:blipFill>
        <p:spPr bwMode="auto">
          <a:xfrm>
            <a:off x="0" y="-1"/>
            <a:ext cx="4191000" cy="6854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213029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Impact" pitchFamily="34" charset="0"/>
              </a:rPr>
              <a:t>Dari </a:t>
            </a:r>
            <a:r>
              <a:rPr lang="en-US" sz="40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Impact" pitchFamily="34" charset="0"/>
              </a:rPr>
              <a:t>Auditee</a:t>
            </a:r>
            <a:endParaRPr lang="en-US" sz="4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1200" y="-22086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Brush Script MT" pitchFamily="66" charset="0"/>
              </a:rPr>
              <a:t>Human Factor</a:t>
            </a:r>
          </a:p>
        </p:txBody>
      </p:sp>
      <p:pic>
        <p:nvPicPr>
          <p:cNvPr id="8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C7C57-B3AE-45A1-8241-E050A0D20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900187-3671-43EA-BCC7-1CB6A0B5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>
            <a:spLocks noChangeArrowheads="1"/>
          </p:cNvSpPr>
          <p:nvPr/>
        </p:nvSpPr>
        <p:spPr bwMode="auto">
          <a:xfrm>
            <a:off x="4419600" y="1371600"/>
            <a:ext cx="4419600" cy="5257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</a:pPr>
            <a:r>
              <a:rPr lang="en-US" sz="2800" dirty="0">
                <a:solidFill>
                  <a:srgbClr val="0000CC"/>
                </a:solidFill>
                <a:latin typeface="Arial Narrow" pitchFamily="34" charset="0"/>
              </a:rPr>
              <a:t>Yang </a:t>
            </a:r>
            <a:r>
              <a:rPr lang="en-US" sz="2800" dirty="0" err="1">
                <a:solidFill>
                  <a:srgbClr val="0000CC"/>
                </a:solidFill>
                <a:latin typeface="Arial Narrow" pitchFamily="34" charset="0"/>
              </a:rPr>
              <a:t>dapat</a:t>
            </a:r>
            <a:r>
              <a:rPr lang="en-US" sz="280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dirty="0" err="1">
                <a:solidFill>
                  <a:srgbClr val="0000CC"/>
                </a:solidFill>
                <a:latin typeface="Arial Narrow" pitchFamily="34" charset="0"/>
              </a:rPr>
              <a:t>dilakukan</a:t>
            </a:r>
            <a:r>
              <a:rPr lang="en-US" sz="2800" dirty="0">
                <a:solidFill>
                  <a:srgbClr val="0000CC"/>
                </a:solidFill>
                <a:latin typeface="Arial Narrow" pitchFamily="34" charset="0"/>
              </a:rPr>
              <a:t> Auditor </a:t>
            </a:r>
            <a:r>
              <a:rPr lang="en-US" sz="2800" dirty="0" err="1">
                <a:solidFill>
                  <a:srgbClr val="0000CC"/>
                </a:solidFill>
                <a:latin typeface="Arial Narrow" pitchFamily="34" charset="0"/>
              </a:rPr>
              <a:t>antara</a:t>
            </a:r>
            <a:r>
              <a:rPr lang="en-US" sz="2800" dirty="0">
                <a:solidFill>
                  <a:srgbClr val="0000CC"/>
                </a:solidFill>
                <a:latin typeface="Arial Narrow" pitchFamily="34" charset="0"/>
              </a:rPr>
              <a:t> lain:	</a:t>
            </a:r>
          </a:p>
          <a:p>
            <a:pPr marL="466725" lvl="1" indent="-466725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Melunakkan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dan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menurunkan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nada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bicara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sehingga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tidak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berkesan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mencecar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dan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memojokan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auditee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.</a:t>
            </a:r>
          </a:p>
          <a:p>
            <a:pPr marL="466725" lvl="1" indent="-466725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Lebih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terbuka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untuk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mendengarkan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penjelasan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auditee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.</a:t>
            </a:r>
          </a:p>
          <a:p>
            <a:pPr marL="466725" lvl="1" indent="-466725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Menyelipkan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humor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segar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untuk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mencairkan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800" b="0" dirty="0" err="1">
                <a:solidFill>
                  <a:srgbClr val="0000CC"/>
                </a:solidFill>
                <a:latin typeface="Arial Narrow" pitchFamily="34" charset="0"/>
              </a:rPr>
              <a:t>suasana</a:t>
            </a:r>
            <a:r>
              <a:rPr lang="en-US" sz="2800" b="0" dirty="0">
                <a:solidFill>
                  <a:srgbClr val="0000CC"/>
                </a:solidFill>
                <a:latin typeface="Arial Narrow" pitchFamily="34" charset="0"/>
              </a:rPr>
              <a:t>.</a:t>
            </a:r>
          </a:p>
        </p:txBody>
      </p:sp>
      <p:pic>
        <p:nvPicPr>
          <p:cNvPr id="5" name="Picture 25" descr="9130000121"/>
          <p:cNvPicPr>
            <a:picLocks noChangeAspect="1" noChangeArrowheads="1"/>
          </p:cNvPicPr>
          <p:nvPr/>
        </p:nvPicPr>
        <p:blipFill>
          <a:blip r:embed="rId2"/>
          <a:srcRect l="8333"/>
          <a:stretch>
            <a:fillRect/>
          </a:stretch>
        </p:blipFill>
        <p:spPr bwMode="auto">
          <a:xfrm>
            <a:off x="0" y="-1"/>
            <a:ext cx="4191000" cy="6854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213029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Impact" pitchFamily="34" charset="0"/>
              </a:rPr>
              <a:t>Dari </a:t>
            </a:r>
            <a:r>
              <a:rPr lang="en-US" sz="40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Impact" pitchFamily="34" charset="0"/>
              </a:rPr>
              <a:t>Auditee</a:t>
            </a:r>
            <a:endParaRPr lang="en-US" sz="4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Impact" pitchFamily="34" charset="0"/>
            </a:endParaRPr>
          </a:p>
        </p:txBody>
      </p:sp>
      <p:pic>
        <p:nvPicPr>
          <p:cNvPr id="8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791200" y="-22086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Brush Script MT" pitchFamily="66" charset="0"/>
              </a:rPr>
              <a:t>Human Factor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8B84C2-E29A-4D36-AE97-9469342C3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0C5656-DD6F-4EBB-9D9F-B9E79A05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6212" y="1477962"/>
            <a:ext cx="4700588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33400" indent="-533400" defTabSz="628650" eaLnBrk="0" hangingPunct="0">
              <a:lnSpc>
                <a:spcPct val="90000"/>
              </a:lnSpc>
            </a:pPr>
            <a:r>
              <a:rPr lang="en-US" sz="3600" dirty="0">
                <a:solidFill>
                  <a:srgbClr val="0070C0"/>
                </a:solidFill>
                <a:latin typeface="Impact" pitchFamily="34" charset="0"/>
                <a:cs typeface="Arial" pitchFamily="34" charset="0"/>
              </a:rPr>
              <a:t>Sudden Hostility</a:t>
            </a:r>
            <a:r>
              <a:rPr lang="en-US" sz="3600" b="0" dirty="0">
                <a:solidFill>
                  <a:srgbClr val="0070C0"/>
                </a:solidFill>
                <a:latin typeface="Impact" pitchFamily="34" charset="0"/>
                <a:cs typeface="Arial" pitchFamily="34" charset="0"/>
              </a:rPr>
              <a:t> </a:t>
            </a:r>
          </a:p>
          <a:p>
            <a:pPr defTabSz="628650" eaLnBrk="0" hangingPunct="0">
              <a:lnSpc>
                <a:spcPct val="90000"/>
              </a:lnSpc>
            </a:pP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Yaitu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sikap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permusuhan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timbul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secara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mendadak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ketika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audit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berlangsung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Misalnya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begitu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auditor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menemukan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temuan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penyimpangan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dilakukan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oleh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personal,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personal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tersebut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khawatir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akan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ditegur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atas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penyimpangan</a:t>
            </a:r>
            <a:r>
              <a:rPr lang="en-US" sz="2800" b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tersebut</a:t>
            </a:r>
            <a:endParaRPr lang="en-US" sz="2800" b="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533400" indent="-533400" defTabSz="628650" eaLnBrk="0" hangingPunct="0">
              <a:lnSpc>
                <a:spcPct val="90000"/>
              </a:lnSpc>
            </a:pPr>
            <a:endParaRPr lang="en-US" sz="2400" b="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16" descr="1121300283"/>
          <p:cNvPicPr>
            <a:picLocks noChangeAspect="1" noChangeArrowheads="1"/>
          </p:cNvPicPr>
          <p:nvPr/>
        </p:nvPicPr>
        <p:blipFill>
          <a:blip r:embed="rId2"/>
          <a:srcRect l="21706" r="6564"/>
          <a:stretch>
            <a:fillRect/>
          </a:stretch>
        </p:blipFill>
        <p:spPr bwMode="auto">
          <a:xfrm>
            <a:off x="5098917" y="0"/>
            <a:ext cx="404508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Impact" pitchFamily="34" charset="0"/>
              </a:rPr>
              <a:t>Dari </a:t>
            </a:r>
            <a:r>
              <a:rPr lang="en-US" sz="40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Impact" pitchFamily="34" charset="0"/>
              </a:rPr>
              <a:t>Auditee</a:t>
            </a:r>
            <a:endParaRPr lang="en-US" sz="4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Impact" pitchFamily="34" charset="0"/>
            </a:endParaRPr>
          </a:p>
        </p:txBody>
      </p:sp>
      <p:pic>
        <p:nvPicPr>
          <p:cNvPr id="8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-49143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Brush Script MT" pitchFamily="66" charset="0"/>
              </a:rPr>
              <a:t>Human Factor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545F3-7016-4E0D-A764-EB2F675A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B0DB0-56AC-4A51-BF76-3E3E9BEE0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9D8388-B053-4EFC-BA92-3F1492562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-13606"/>
            <a:ext cx="549310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01F079-2DE8-4ECE-A4D7-0466ED7CBCFD}"/>
              </a:ext>
            </a:extLst>
          </p:cNvPr>
          <p:cNvSpPr/>
          <p:nvPr/>
        </p:nvSpPr>
        <p:spPr>
          <a:xfrm>
            <a:off x="2362200" y="0"/>
            <a:ext cx="6781800" cy="6858000"/>
          </a:xfrm>
          <a:custGeom>
            <a:avLst/>
            <a:gdLst>
              <a:gd name="connsiteX0" fmla="*/ 0 w 6781800"/>
              <a:gd name="connsiteY0" fmla="*/ 0 h 6858000"/>
              <a:gd name="connsiteX1" fmla="*/ 6781800 w 6781800"/>
              <a:gd name="connsiteY1" fmla="*/ 0 h 6858000"/>
              <a:gd name="connsiteX2" fmla="*/ 6781800 w 6781800"/>
              <a:gd name="connsiteY2" fmla="*/ 6858000 h 6858000"/>
              <a:gd name="connsiteX3" fmla="*/ 0 w 6781800"/>
              <a:gd name="connsiteY3" fmla="*/ 6858000 h 6858000"/>
              <a:gd name="connsiteX4" fmla="*/ 0 w 6781800"/>
              <a:gd name="connsiteY4" fmla="*/ 0 h 6858000"/>
              <a:gd name="connsiteX0" fmla="*/ 2242687 w 6781800"/>
              <a:gd name="connsiteY0" fmla="*/ 0 h 6858000"/>
              <a:gd name="connsiteX1" fmla="*/ 6781800 w 6781800"/>
              <a:gd name="connsiteY1" fmla="*/ 0 h 6858000"/>
              <a:gd name="connsiteX2" fmla="*/ 6781800 w 6781800"/>
              <a:gd name="connsiteY2" fmla="*/ 6858000 h 6858000"/>
              <a:gd name="connsiteX3" fmla="*/ 0 w 6781800"/>
              <a:gd name="connsiteY3" fmla="*/ 6858000 h 6858000"/>
              <a:gd name="connsiteX4" fmla="*/ 2242687 w 67818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800" h="6858000">
                <a:moveTo>
                  <a:pt x="2242687" y="0"/>
                </a:moveTo>
                <a:lnTo>
                  <a:pt x="6781800" y="0"/>
                </a:lnTo>
                <a:lnTo>
                  <a:pt x="6781800" y="6858000"/>
                </a:lnTo>
                <a:lnTo>
                  <a:pt x="0" y="6858000"/>
                </a:lnTo>
                <a:lnTo>
                  <a:pt x="2242687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895519" y="2316898"/>
            <a:ext cx="2913434" cy="1186971"/>
          </a:xfrm>
        </p:spPr>
        <p:txBody>
          <a:bodyPr>
            <a:normAutofit fontScale="90000"/>
          </a:bodyPr>
          <a:lstStyle/>
          <a:p>
            <a:pPr algn="r" eaLnBrk="1" hangingPunct="1"/>
            <a:r>
              <a:rPr lang="en-US" sz="8123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Impact" panose="020B0806030902050204" pitchFamily="34" charset="0"/>
                <a:ea typeface="Arial Unicode MS" pitchFamily="34" charset="-128"/>
                <a:cs typeface="Arial Unicode MS" pitchFamily="34" charset="-128"/>
              </a:rPr>
              <a:t>AUDIT</a:t>
            </a:r>
            <a:endParaRPr lang="id-ID" sz="7385" dirty="0">
              <a:ln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latin typeface="Impact" panose="020B080603090205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3707904" y="3297115"/>
            <a:ext cx="5026022" cy="118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</a:bodyPr>
          <a:lstStyle/>
          <a:p>
            <a:pPr algn="r" defTabSz="84408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dirty="0">
                <a:ln w="28575">
                  <a:solidFill>
                    <a:schemeClr val="bg1"/>
                  </a:solidFill>
                </a:ln>
                <a:solidFill>
                  <a:srgbClr val="FF0066"/>
                </a:solidFill>
                <a:effectLst>
                  <a:reflection blurRad="6350" stA="55000" endA="300" endPos="45500" dir="5400000" sy="-100000" algn="bl" rotWithShape="0"/>
                </a:effectLst>
                <a:latin typeface="Impact" panose="020B0806030902050204" pitchFamily="34" charset="0"/>
                <a:ea typeface="+mj-ea"/>
                <a:cs typeface="Arial" pitchFamily="34" charset="0"/>
              </a:rPr>
              <a:t>Introduction</a:t>
            </a:r>
            <a:endParaRPr lang="id-ID" sz="7200" dirty="0">
              <a:ln w="28575">
                <a:solidFill>
                  <a:schemeClr val="bg1"/>
                </a:solidFill>
              </a:ln>
              <a:solidFill>
                <a:srgbClr val="FF0066"/>
              </a:solidFill>
              <a:effectLst>
                <a:reflection blurRad="6350" stA="55000" endA="300" endPos="45500" dir="5400000" sy="-100000" algn="bl" rotWithShape="0"/>
              </a:effectLst>
              <a:latin typeface="Impact" panose="020B0806030902050204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32941" y="2841843"/>
            <a:ext cx="1984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INTERNAL </a:t>
            </a:r>
            <a:endParaRPr lang="en-US" sz="3200" dirty="0">
              <a:solidFill>
                <a:srgbClr val="FFFF00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707904" y="4783081"/>
            <a:ext cx="495955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E9BCD-8AF2-4E2A-B667-1EABE7BD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CC40EE1A-DF83-4CD2-9969-27970C1FE8EE}"/>
              </a:ext>
            </a:extLst>
          </p:cNvPr>
          <p:cNvSpPr/>
          <p:nvPr/>
        </p:nvSpPr>
        <p:spPr>
          <a:xfrm flipH="1">
            <a:off x="6944620" y="-13606"/>
            <a:ext cx="2199380" cy="2604406"/>
          </a:xfrm>
          <a:prstGeom prst="diagStripe">
            <a:avLst>
              <a:gd name="adj" fmla="val 68315"/>
            </a:avLst>
          </a:prstGeom>
          <a:solidFill>
            <a:srgbClr val="00B0F0"/>
          </a:solidFill>
          <a:ln>
            <a:noFill/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iagonal Stripe 10">
            <a:extLst>
              <a:ext uri="{FF2B5EF4-FFF2-40B4-BE49-F238E27FC236}">
                <a16:creationId xmlns:a16="http://schemas.microsoft.com/office/drawing/2014/main" id="{131CF10F-BA80-4C08-8397-629D5B95F79A}"/>
              </a:ext>
            </a:extLst>
          </p:cNvPr>
          <p:cNvSpPr/>
          <p:nvPr/>
        </p:nvSpPr>
        <p:spPr>
          <a:xfrm flipH="1">
            <a:off x="7749451" y="-4813"/>
            <a:ext cx="1369372" cy="1609725"/>
          </a:xfrm>
          <a:prstGeom prst="diagStripe">
            <a:avLst>
              <a:gd name="adj" fmla="val 57522"/>
            </a:avLst>
          </a:prstGeom>
          <a:solidFill>
            <a:srgbClr val="FFFF00"/>
          </a:solidFill>
          <a:ln>
            <a:noFill/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iagonal Stripe 11">
            <a:extLst>
              <a:ext uri="{FF2B5EF4-FFF2-40B4-BE49-F238E27FC236}">
                <a16:creationId xmlns:a16="http://schemas.microsoft.com/office/drawing/2014/main" id="{8531AA83-5D5D-46A9-8EFE-069C3FF9E430}"/>
              </a:ext>
            </a:extLst>
          </p:cNvPr>
          <p:cNvSpPr/>
          <p:nvPr/>
        </p:nvSpPr>
        <p:spPr>
          <a:xfrm flipH="1">
            <a:off x="8434137" y="-4813"/>
            <a:ext cx="709863" cy="820021"/>
          </a:xfrm>
          <a:prstGeom prst="diagStripe">
            <a:avLst>
              <a:gd name="adj" fmla="val 24857"/>
            </a:avLst>
          </a:prstGeom>
          <a:solidFill>
            <a:srgbClr val="FFC000"/>
          </a:solidFill>
          <a:ln>
            <a:noFill/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261FB0-3A65-4CF4-A9E5-57BEF8D47CBE}"/>
              </a:ext>
            </a:extLst>
          </p:cNvPr>
          <p:cNvSpPr/>
          <p:nvPr/>
        </p:nvSpPr>
        <p:spPr>
          <a:xfrm>
            <a:off x="2052587" y="9625"/>
            <a:ext cx="2555177" cy="6861978"/>
          </a:xfrm>
          <a:custGeom>
            <a:avLst/>
            <a:gdLst>
              <a:gd name="connsiteX0" fmla="*/ 0 w 1524000"/>
              <a:gd name="connsiteY0" fmla="*/ 0 h 6871603"/>
              <a:gd name="connsiteX1" fmla="*/ 1524000 w 1524000"/>
              <a:gd name="connsiteY1" fmla="*/ 0 h 6871603"/>
              <a:gd name="connsiteX2" fmla="*/ 1524000 w 1524000"/>
              <a:gd name="connsiteY2" fmla="*/ 6871603 h 6871603"/>
              <a:gd name="connsiteX3" fmla="*/ 0 w 1524000"/>
              <a:gd name="connsiteY3" fmla="*/ 6871603 h 6871603"/>
              <a:gd name="connsiteX4" fmla="*/ 0 w 1524000"/>
              <a:gd name="connsiteY4" fmla="*/ 0 h 6871603"/>
              <a:gd name="connsiteX0" fmla="*/ 1684421 w 3208421"/>
              <a:gd name="connsiteY0" fmla="*/ 0 h 6871603"/>
              <a:gd name="connsiteX1" fmla="*/ 3208421 w 3208421"/>
              <a:gd name="connsiteY1" fmla="*/ 0 h 6871603"/>
              <a:gd name="connsiteX2" fmla="*/ 3208421 w 3208421"/>
              <a:gd name="connsiteY2" fmla="*/ 6871603 h 6871603"/>
              <a:gd name="connsiteX3" fmla="*/ 0 w 3208421"/>
              <a:gd name="connsiteY3" fmla="*/ 6852352 h 6871603"/>
              <a:gd name="connsiteX4" fmla="*/ 1684421 w 3208421"/>
              <a:gd name="connsiteY4" fmla="*/ 0 h 6871603"/>
              <a:gd name="connsiteX0" fmla="*/ 1684421 w 3208421"/>
              <a:gd name="connsiteY0" fmla="*/ 0 h 6852352"/>
              <a:gd name="connsiteX1" fmla="*/ 3208421 w 3208421"/>
              <a:gd name="connsiteY1" fmla="*/ 0 h 6852352"/>
              <a:gd name="connsiteX2" fmla="*/ 1023486 w 3208421"/>
              <a:gd name="connsiteY2" fmla="*/ 6823477 h 6852352"/>
              <a:gd name="connsiteX3" fmla="*/ 0 w 3208421"/>
              <a:gd name="connsiteY3" fmla="*/ 6852352 h 6852352"/>
              <a:gd name="connsiteX4" fmla="*/ 1684421 w 3208421"/>
              <a:gd name="connsiteY4" fmla="*/ 0 h 6852352"/>
              <a:gd name="connsiteX0" fmla="*/ 3041583 w 3208421"/>
              <a:gd name="connsiteY0" fmla="*/ 0 h 6861977"/>
              <a:gd name="connsiteX1" fmla="*/ 3208421 w 3208421"/>
              <a:gd name="connsiteY1" fmla="*/ 9625 h 6861977"/>
              <a:gd name="connsiteX2" fmla="*/ 1023486 w 3208421"/>
              <a:gd name="connsiteY2" fmla="*/ 6833102 h 6861977"/>
              <a:gd name="connsiteX3" fmla="*/ 0 w 3208421"/>
              <a:gd name="connsiteY3" fmla="*/ 6861977 h 6861977"/>
              <a:gd name="connsiteX4" fmla="*/ 3041583 w 3208421"/>
              <a:gd name="connsiteY4" fmla="*/ 0 h 6861977"/>
              <a:gd name="connsiteX0" fmla="*/ 2810576 w 2977414"/>
              <a:gd name="connsiteY0" fmla="*/ 0 h 6833102"/>
              <a:gd name="connsiteX1" fmla="*/ 2977414 w 2977414"/>
              <a:gd name="connsiteY1" fmla="*/ 9625 h 6833102"/>
              <a:gd name="connsiteX2" fmla="*/ 792479 w 2977414"/>
              <a:gd name="connsiteY2" fmla="*/ 6833102 h 6833102"/>
              <a:gd name="connsiteX3" fmla="*/ 0 w 2977414"/>
              <a:gd name="connsiteY3" fmla="*/ 6804225 h 6833102"/>
              <a:gd name="connsiteX4" fmla="*/ 2810576 w 2977414"/>
              <a:gd name="connsiteY4" fmla="*/ 0 h 6833102"/>
              <a:gd name="connsiteX0" fmla="*/ 2781700 w 2948538"/>
              <a:gd name="connsiteY0" fmla="*/ 0 h 6852351"/>
              <a:gd name="connsiteX1" fmla="*/ 2948538 w 2948538"/>
              <a:gd name="connsiteY1" fmla="*/ 9625 h 6852351"/>
              <a:gd name="connsiteX2" fmla="*/ 763603 w 2948538"/>
              <a:gd name="connsiteY2" fmla="*/ 6833102 h 6852351"/>
              <a:gd name="connsiteX3" fmla="*/ 0 w 2948538"/>
              <a:gd name="connsiteY3" fmla="*/ 6852351 h 6852351"/>
              <a:gd name="connsiteX4" fmla="*/ 2781700 w 2948538"/>
              <a:gd name="connsiteY4" fmla="*/ 0 h 6852351"/>
              <a:gd name="connsiteX0" fmla="*/ 2781700 w 2948538"/>
              <a:gd name="connsiteY0" fmla="*/ 0 h 6861977"/>
              <a:gd name="connsiteX1" fmla="*/ 2948538 w 2948538"/>
              <a:gd name="connsiteY1" fmla="*/ 9625 h 6861977"/>
              <a:gd name="connsiteX2" fmla="*/ 715477 w 2948538"/>
              <a:gd name="connsiteY2" fmla="*/ 6861977 h 6861977"/>
              <a:gd name="connsiteX3" fmla="*/ 0 w 2948538"/>
              <a:gd name="connsiteY3" fmla="*/ 6852351 h 6861977"/>
              <a:gd name="connsiteX4" fmla="*/ 2781700 w 2948538"/>
              <a:gd name="connsiteY4" fmla="*/ 0 h 6861977"/>
              <a:gd name="connsiteX0" fmla="*/ 2781700 w 2948538"/>
              <a:gd name="connsiteY0" fmla="*/ 0 h 6852352"/>
              <a:gd name="connsiteX1" fmla="*/ 2948538 w 2948538"/>
              <a:gd name="connsiteY1" fmla="*/ 9625 h 6852352"/>
              <a:gd name="connsiteX2" fmla="*/ 743786 w 2948538"/>
              <a:gd name="connsiteY2" fmla="*/ 6852352 h 6852352"/>
              <a:gd name="connsiteX3" fmla="*/ 0 w 2948538"/>
              <a:gd name="connsiteY3" fmla="*/ 6852351 h 6852352"/>
              <a:gd name="connsiteX4" fmla="*/ 2781700 w 2948538"/>
              <a:gd name="connsiteY4" fmla="*/ 0 h 6852352"/>
              <a:gd name="connsiteX0" fmla="*/ 2328754 w 2495592"/>
              <a:gd name="connsiteY0" fmla="*/ 0 h 6852352"/>
              <a:gd name="connsiteX1" fmla="*/ 2495592 w 2495592"/>
              <a:gd name="connsiteY1" fmla="*/ 9625 h 6852352"/>
              <a:gd name="connsiteX2" fmla="*/ 290840 w 2495592"/>
              <a:gd name="connsiteY2" fmla="*/ 6852352 h 6852352"/>
              <a:gd name="connsiteX3" fmla="*/ 0 w 2495592"/>
              <a:gd name="connsiteY3" fmla="*/ 6842726 h 6852352"/>
              <a:gd name="connsiteX4" fmla="*/ 2328754 w 2495592"/>
              <a:gd name="connsiteY4" fmla="*/ 0 h 6852352"/>
              <a:gd name="connsiteX0" fmla="*/ 2338191 w 2505029"/>
              <a:gd name="connsiteY0" fmla="*/ 0 h 6881227"/>
              <a:gd name="connsiteX1" fmla="*/ 2505029 w 2505029"/>
              <a:gd name="connsiteY1" fmla="*/ 9625 h 6881227"/>
              <a:gd name="connsiteX2" fmla="*/ 300277 w 2505029"/>
              <a:gd name="connsiteY2" fmla="*/ 6852352 h 6881227"/>
              <a:gd name="connsiteX3" fmla="*/ 0 w 2505029"/>
              <a:gd name="connsiteY3" fmla="*/ 6881227 h 6881227"/>
              <a:gd name="connsiteX4" fmla="*/ 2338191 w 2505029"/>
              <a:gd name="connsiteY4" fmla="*/ 0 h 6881227"/>
              <a:gd name="connsiteX0" fmla="*/ 2338191 w 2505029"/>
              <a:gd name="connsiteY0" fmla="*/ 0 h 6852352"/>
              <a:gd name="connsiteX1" fmla="*/ 2505029 w 2505029"/>
              <a:gd name="connsiteY1" fmla="*/ 9625 h 6852352"/>
              <a:gd name="connsiteX2" fmla="*/ 300277 w 2505029"/>
              <a:gd name="connsiteY2" fmla="*/ 6852352 h 6852352"/>
              <a:gd name="connsiteX3" fmla="*/ 0 w 2505029"/>
              <a:gd name="connsiteY3" fmla="*/ 6842726 h 6852352"/>
              <a:gd name="connsiteX4" fmla="*/ 2338191 w 2505029"/>
              <a:gd name="connsiteY4" fmla="*/ 0 h 6852352"/>
              <a:gd name="connsiteX0" fmla="*/ 2432554 w 2505029"/>
              <a:gd name="connsiteY0" fmla="*/ 0 h 6842754"/>
              <a:gd name="connsiteX1" fmla="*/ 2505029 w 2505029"/>
              <a:gd name="connsiteY1" fmla="*/ 27 h 6842754"/>
              <a:gd name="connsiteX2" fmla="*/ 300277 w 2505029"/>
              <a:gd name="connsiteY2" fmla="*/ 6842754 h 6842754"/>
              <a:gd name="connsiteX3" fmla="*/ 0 w 2505029"/>
              <a:gd name="connsiteY3" fmla="*/ 6833128 h 6842754"/>
              <a:gd name="connsiteX4" fmla="*/ 2432554 w 2505029"/>
              <a:gd name="connsiteY4" fmla="*/ 0 h 684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5029" h="6842754">
                <a:moveTo>
                  <a:pt x="2432554" y="0"/>
                </a:moveTo>
                <a:lnTo>
                  <a:pt x="2505029" y="27"/>
                </a:lnTo>
                <a:lnTo>
                  <a:pt x="300277" y="6842754"/>
                </a:lnTo>
                <a:lnTo>
                  <a:pt x="0" y="6833128"/>
                </a:lnTo>
                <a:lnTo>
                  <a:pt x="243255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6A5356C-8A7D-4CCA-82C0-16820DE53306}"/>
              </a:ext>
            </a:extLst>
          </p:cNvPr>
          <p:cNvSpPr/>
          <p:nvPr/>
        </p:nvSpPr>
        <p:spPr>
          <a:xfrm>
            <a:off x="1874260" y="-1"/>
            <a:ext cx="2670680" cy="6871603"/>
          </a:xfrm>
          <a:custGeom>
            <a:avLst/>
            <a:gdLst>
              <a:gd name="connsiteX0" fmla="*/ 0 w 1524000"/>
              <a:gd name="connsiteY0" fmla="*/ 0 h 6871603"/>
              <a:gd name="connsiteX1" fmla="*/ 1524000 w 1524000"/>
              <a:gd name="connsiteY1" fmla="*/ 0 h 6871603"/>
              <a:gd name="connsiteX2" fmla="*/ 1524000 w 1524000"/>
              <a:gd name="connsiteY2" fmla="*/ 6871603 h 6871603"/>
              <a:gd name="connsiteX3" fmla="*/ 0 w 1524000"/>
              <a:gd name="connsiteY3" fmla="*/ 6871603 h 6871603"/>
              <a:gd name="connsiteX4" fmla="*/ 0 w 1524000"/>
              <a:gd name="connsiteY4" fmla="*/ 0 h 6871603"/>
              <a:gd name="connsiteX0" fmla="*/ 1684421 w 3208421"/>
              <a:gd name="connsiteY0" fmla="*/ 0 h 6871603"/>
              <a:gd name="connsiteX1" fmla="*/ 3208421 w 3208421"/>
              <a:gd name="connsiteY1" fmla="*/ 0 h 6871603"/>
              <a:gd name="connsiteX2" fmla="*/ 3208421 w 3208421"/>
              <a:gd name="connsiteY2" fmla="*/ 6871603 h 6871603"/>
              <a:gd name="connsiteX3" fmla="*/ 0 w 3208421"/>
              <a:gd name="connsiteY3" fmla="*/ 6852352 h 6871603"/>
              <a:gd name="connsiteX4" fmla="*/ 1684421 w 3208421"/>
              <a:gd name="connsiteY4" fmla="*/ 0 h 6871603"/>
              <a:gd name="connsiteX0" fmla="*/ 1684421 w 3208421"/>
              <a:gd name="connsiteY0" fmla="*/ 0 h 6852352"/>
              <a:gd name="connsiteX1" fmla="*/ 3208421 w 3208421"/>
              <a:gd name="connsiteY1" fmla="*/ 0 h 6852352"/>
              <a:gd name="connsiteX2" fmla="*/ 1023486 w 3208421"/>
              <a:gd name="connsiteY2" fmla="*/ 6823477 h 6852352"/>
              <a:gd name="connsiteX3" fmla="*/ 0 w 3208421"/>
              <a:gd name="connsiteY3" fmla="*/ 6852352 h 6852352"/>
              <a:gd name="connsiteX4" fmla="*/ 1684421 w 3208421"/>
              <a:gd name="connsiteY4" fmla="*/ 0 h 6852352"/>
              <a:gd name="connsiteX0" fmla="*/ 3041583 w 3208421"/>
              <a:gd name="connsiteY0" fmla="*/ 0 h 6861977"/>
              <a:gd name="connsiteX1" fmla="*/ 3208421 w 3208421"/>
              <a:gd name="connsiteY1" fmla="*/ 9625 h 6861977"/>
              <a:gd name="connsiteX2" fmla="*/ 1023486 w 3208421"/>
              <a:gd name="connsiteY2" fmla="*/ 6833102 h 6861977"/>
              <a:gd name="connsiteX3" fmla="*/ 0 w 3208421"/>
              <a:gd name="connsiteY3" fmla="*/ 6861977 h 6861977"/>
              <a:gd name="connsiteX4" fmla="*/ 3041583 w 3208421"/>
              <a:gd name="connsiteY4" fmla="*/ 0 h 6861977"/>
              <a:gd name="connsiteX0" fmla="*/ 2810576 w 2977414"/>
              <a:gd name="connsiteY0" fmla="*/ 0 h 6833102"/>
              <a:gd name="connsiteX1" fmla="*/ 2977414 w 2977414"/>
              <a:gd name="connsiteY1" fmla="*/ 9625 h 6833102"/>
              <a:gd name="connsiteX2" fmla="*/ 792479 w 2977414"/>
              <a:gd name="connsiteY2" fmla="*/ 6833102 h 6833102"/>
              <a:gd name="connsiteX3" fmla="*/ 0 w 2977414"/>
              <a:gd name="connsiteY3" fmla="*/ 6804225 h 6833102"/>
              <a:gd name="connsiteX4" fmla="*/ 2810576 w 2977414"/>
              <a:gd name="connsiteY4" fmla="*/ 0 h 6833102"/>
              <a:gd name="connsiteX0" fmla="*/ 2781700 w 2948538"/>
              <a:gd name="connsiteY0" fmla="*/ 0 h 6852351"/>
              <a:gd name="connsiteX1" fmla="*/ 2948538 w 2948538"/>
              <a:gd name="connsiteY1" fmla="*/ 9625 h 6852351"/>
              <a:gd name="connsiteX2" fmla="*/ 763603 w 2948538"/>
              <a:gd name="connsiteY2" fmla="*/ 6833102 h 6852351"/>
              <a:gd name="connsiteX3" fmla="*/ 0 w 2948538"/>
              <a:gd name="connsiteY3" fmla="*/ 6852351 h 6852351"/>
              <a:gd name="connsiteX4" fmla="*/ 2781700 w 2948538"/>
              <a:gd name="connsiteY4" fmla="*/ 0 h 6852351"/>
              <a:gd name="connsiteX0" fmla="*/ 2781700 w 2948538"/>
              <a:gd name="connsiteY0" fmla="*/ 0 h 6861977"/>
              <a:gd name="connsiteX1" fmla="*/ 2948538 w 2948538"/>
              <a:gd name="connsiteY1" fmla="*/ 9625 h 6861977"/>
              <a:gd name="connsiteX2" fmla="*/ 715477 w 2948538"/>
              <a:gd name="connsiteY2" fmla="*/ 6861977 h 6861977"/>
              <a:gd name="connsiteX3" fmla="*/ 0 w 2948538"/>
              <a:gd name="connsiteY3" fmla="*/ 6852351 h 6861977"/>
              <a:gd name="connsiteX4" fmla="*/ 2781700 w 2948538"/>
              <a:gd name="connsiteY4" fmla="*/ 0 h 6861977"/>
              <a:gd name="connsiteX0" fmla="*/ 2781700 w 2948538"/>
              <a:gd name="connsiteY0" fmla="*/ 0 h 6852352"/>
              <a:gd name="connsiteX1" fmla="*/ 2948538 w 2948538"/>
              <a:gd name="connsiteY1" fmla="*/ 9625 h 6852352"/>
              <a:gd name="connsiteX2" fmla="*/ 743786 w 2948538"/>
              <a:gd name="connsiteY2" fmla="*/ 6852352 h 6852352"/>
              <a:gd name="connsiteX3" fmla="*/ 0 w 2948538"/>
              <a:gd name="connsiteY3" fmla="*/ 6852351 h 6852352"/>
              <a:gd name="connsiteX4" fmla="*/ 2781700 w 2948538"/>
              <a:gd name="connsiteY4" fmla="*/ 0 h 6852352"/>
              <a:gd name="connsiteX0" fmla="*/ 2328754 w 2495592"/>
              <a:gd name="connsiteY0" fmla="*/ 0 h 6852352"/>
              <a:gd name="connsiteX1" fmla="*/ 2495592 w 2495592"/>
              <a:gd name="connsiteY1" fmla="*/ 9625 h 6852352"/>
              <a:gd name="connsiteX2" fmla="*/ 290840 w 2495592"/>
              <a:gd name="connsiteY2" fmla="*/ 6852352 h 6852352"/>
              <a:gd name="connsiteX3" fmla="*/ 0 w 2495592"/>
              <a:gd name="connsiteY3" fmla="*/ 6842726 h 6852352"/>
              <a:gd name="connsiteX4" fmla="*/ 2328754 w 2495592"/>
              <a:gd name="connsiteY4" fmla="*/ 0 h 6852352"/>
              <a:gd name="connsiteX0" fmla="*/ 2338191 w 2505029"/>
              <a:gd name="connsiteY0" fmla="*/ 0 h 6881227"/>
              <a:gd name="connsiteX1" fmla="*/ 2505029 w 2505029"/>
              <a:gd name="connsiteY1" fmla="*/ 9625 h 6881227"/>
              <a:gd name="connsiteX2" fmla="*/ 300277 w 2505029"/>
              <a:gd name="connsiteY2" fmla="*/ 6852352 h 6881227"/>
              <a:gd name="connsiteX3" fmla="*/ 0 w 2505029"/>
              <a:gd name="connsiteY3" fmla="*/ 6881227 h 6881227"/>
              <a:gd name="connsiteX4" fmla="*/ 2338191 w 2505029"/>
              <a:gd name="connsiteY4" fmla="*/ 0 h 6881227"/>
              <a:gd name="connsiteX0" fmla="*/ 2338191 w 2505029"/>
              <a:gd name="connsiteY0" fmla="*/ 0 h 6852352"/>
              <a:gd name="connsiteX1" fmla="*/ 2505029 w 2505029"/>
              <a:gd name="connsiteY1" fmla="*/ 9625 h 6852352"/>
              <a:gd name="connsiteX2" fmla="*/ 300277 w 2505029"/>
              <a:gd name="connsiteY2" fmla="*/ 6852352 h 6852352"/>
              <a:gd name="connsiteX3" fmla="*/ 0 w 2505029"/>
              <a:gd name="connsiteY3" fmla="*/ 6842726 h 6852352"/>
              <a:gd name="connsiteX4" fmla="*/ 2338191 w 2505029"/>
              <a:gd name="connsiteY4" fmla="*/ 0 h 6852352"/>
              <a:gd name="connsiteX0" fmla="*/ 2432554 w 2505029"/>
              <a:gd name="connsiteY0" fmla="*/ 0 h 6842754"/>
              <a:gd name="connsiteX1" fmla="*/ 2505029 w 2505029"/>
              <a:gd name="connsiteY1" fmla="*/ 27 h 6842754"/>
              <a:gd name="connsiteX2" fmla="*/ 300277 w 2505029"/>
              <a:gd name="connsiteY2" fmla="*/ 6842754 h 6842754"/>
              <a:gd name="connsiteX3" fmla="*/ 0 w 2505029"/>
              <a:gd name="connsiteY3" fmla="*/ 6833128 h 6842754"/>
              <a:gd name="connsiteX4" fmla="*/ 2432554 w 2505029"/>
              <a:gd name="connsiteY4" fmla="*/ 0 h 6842754"/>
              <a:gd name="connsiteX0" fmla="*/ 2432554 w 2618265"/>
              <a:gd name="connsiteY0" fmla="*/ 0 h 6842754"/>
              <a:gd name="connsiteX1" fmla="*/ 2618265 w 2618265"/>
              <a:gd name="connsiteY1" fmla="*/ 9625 h 6842754"/>
              <a:gd name="connsiteX2" fmla="*/ 300277 w 2618265"/>
              <a:gd name="connsiteY2" fmla="*/ 6842754 h 6842754"/>
              <a:gd name="connsiteX3" fmla="*/ 0 w 2618265"/>
              <a:gd name="connsiteY3" fmla="*/ 6833128 h 6842754"/>
              <a:gd name="connsiteX4" fmla="*/ 2432554 w 2618265"/>
              <a:gd name="connsiteY4" fmla="*/ 0 h 6842754"/>
              <a:gd name="connsiteX0" fmla="*/ 2517481 w 2618265"/>
              <a:gd name="connsiteY0" fmla="*/ 0 h 6852352"/>
              <a:gd name="connsiteX1" fmla="*/ 2618265 w 2618265"/>
              <a:gd name="connsiteY1" fmla="*/ 19223 h 6852352"/>
              <a:gd name="connsiteX2" fmla="*/ 300277 w 2618265"/>
              <a:gd name="connsiteY2" fmla="*/ 6852352 h 6852352"/>
              <a:gd name="connsiteX3" fmla="*/ 0 w 2618265"/>
              <a:gd name="connsiteY3" fmla="*/ 6842726 h 6852352"/>
              <a:gd name="connsiteX4" fmla="*/ 2517481 w 2618265"/>
              <a:gd name="connsiteY4" fmla="*/ 0 h 6852352"/>
              <a:gd name="connsiteX0" fmla="*/ 2517481 w 2618265"/>
              <a:gd name="connsiteY0" fmla="*/ 0 h 6852352"/>
              <a:gd name="connsiteX1" fmla="*/ 2618265 w 2618265"/>
              <a:gd name="connsiteY1" fmla="*/ 9624 h 6852352"/>
              <a:gd name="connsiteX2" fmla="*/ 300277 w 2618265"/>
              <a:gd name="connsiteY2" fmla="*/ 6852352 h 6852352"/>
              <a:gd name="connsiteX3" fmla="*/ 0 w 2618265"/>
              <a:gd name="connsiteY3" fmla="*/ 6842726 h 6852352"/>
              <a:gd name="connsiteX4" fmla="*/ 2517481 w 2618265"/>
              <a:gd name="connsiteY4" fmla="*/ 0 h 68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8265" h="6852352">
                <a:moveTo>
                  <a:pt x="2517481" y="0"/>
                </a:moveTo>
                <a:lnTo>
                  <a:pt x="2618265" y="9624"/>
                </a:lnTo>
                <a:lnTo>
                  <a:pt x="300277" y="6852352"/>
                </a:lnTo>
                <a:lnTo>
                  <a:pt x="0" y="6842726"/>
                </a:lnTo>
                <a:lnTo>
                  <a:pt x="2517481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19F566-E179-4D65-96A9-385C14670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5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 descr="1121300283"/>
          <p:cNvPicPr>
            <a:picLocks noChangeAspect="1" noChangeArrowheads="1"/>
          </p:cNvPicPr>
          <p:nvPr/>
        </p:nvPicPr>
        <p:blipFill>
          <a:blip r:embed="rId2"/>
          <a:srcRect l="21706" r="6564"/>
          <a:stretch>
            <a:fillRect/>
          </a:stretch>
        </p:blipFill>
        <p:spPr bwMode="auto">
          <a:xfrm>
            <a:off x="5098917" y="0"/>
            <a:ext cx="404508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228600" y="1447800"/>
            <a:ext cx="4648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</a:pPr>
            <a:r>
              <a:rPr lang="en-US" sz="24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Yang </a:t>
            </a:r>
            <a:r>
              <a:rPr lang="en-US" sz="2400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dapat</a:t>
            </a:r>
            <a:r>
              <a:rPr lang="en-US" sz="24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dilakukan</a:t>
            </a:r>
            <a:r>
              <a:rPr lang="en-US" sz="24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Auditor </a:t>
            </a:r>
            <a:r>
              <a:rPr lang="en-US" sz="2400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antara</a:t>
            </a:r>
            <a:r>
              <a:rPr lang="en-US" sz="24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lain:	</a:t>
            </a:r>
          </a:p>
          <a:p>
            <a:pPr marL="0" lvl="1" eaLnBrk="0" hangingPunct="0">
              <a:lnSpc>
                <a:spcPct val="90000"/>
              </a:lnSpc>
            </a:pPr>
            <a:r>
              <a:rPr lang="en-US" sz="2400" b="0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Menjelaskan</a:t>
            </a:r>
            <a:r>
              <a:rPr lang="en-US" sz="2400" b="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kepada</a:t>
            </a:r>
            <a:r>
              <a:rPr lang="en-US" sz="2400" b="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auditee</a:t>
            </a:r>
            <a:r>
              <a:rPr lang="en-US" sz="2400" b="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bahwa</a:t>
            </a:r>
            <a:r>
              <a:rPr lang="en-US" sz="2400" b="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audit </a:t>
            </a:r>
            <a:r>
              <a:rPr lang="en-US" sz="2400" b="0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adalah</a:t>
            </a:r>
            <a:r>
              <a:rPr lang="en-US" sz="2400" b="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audit </a:t>
            </a:r>
            <a:r>
              <a:rPr lang="en-US" sz="2400" b="0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sistem</a:t>
            </a:r>
            <a:r>
              <a:rPr lang="en-US" sz="2400" b="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bukan</a:t>
            </a:r>
            <a:r>
              <a:rPr lang="en-US" sz="2400" b="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orang</a:t>
            </a:r>
            <a:r>
              <a:rPr lang="en-US" sz="2400" b="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Penyimpangan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terjadi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mungkin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karena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ketidakjelasan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sistem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instruksi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kerja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jelas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atau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mengindikasikan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adanya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kelemahan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pada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sistem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dilakukannya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on the job training/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sosialisasi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terhadap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sistem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sz="2400" b="0" u="sng" dirty="0" err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baru</a:t>
            </a:r>
            <a:r>
              <a:rPr lang="en-US" sz="2400" b="0" u="sng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)`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Impact" pitchFamily="34" charset="0"/>
              </a:rPr>
              <a:t>Dari </a:t>
            </a:r>
            <a:r>
              <a:rPr lang="en-US" sz="40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Impact" pitchFamily="34" charset="0"/>
              </a:rPr>
              <a:t>Auditee</a:t>
            </a:r>
            <a:endParaRPr lang="en-US" sz="4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Impact" pitchFamily="34" charset="0"/>
            </a:endParaRPr>
          </a:p>
        </p:txBody>
      </p:sp>
      <p:pic>
        <p:nvPicPr>
          <p:cNvPr id="8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-49143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Brush Script MT" pitchFamily="66" charset="0"/>
              </a:rPr>
              <a:t>Human Factor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F95A-B322-40A1-B903-D6495788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8584CD-2D2A-435B-8641-83C384C4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" y="1253288"/>
            <a:ext cx="4572000" cy="529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3538" indent="-363538" algn="just" defTabSz="628650" eaLnBrk="0" hangingPunct="0">
              <a:lnSpc>
                <a:spcPct val="90000"/>
              </a:lnSpc>
            </a:pPr>
            <a:r>
              <a:rPr lang="en-US" sz="3600" dirty="0">
                <a:solidFill>
                  <a:srgbClr val="0000FF"/>
                </a:solidFill>
                <a:latin typeface="Impact" pitchFamily="34" charset="0"/>
                <a:cs typeface="Arial" pitchFamily="34" charset="0"/>
              </a:rPr>
              <a:t>Immediate Hostility</a:t>
            </a:r>
            <a:r>
              <a:rPr lang="en-US" sz="3600" b="0" dirty="0">
                <a:solidFill>
                  <a:srgbClr val="0000FF"/>
                </a:solidFill>
                <a:latin typeface="Impact" pitchFamily="34" charset="0"/>
                <a:cs typeface="Arial" pitchFamily="34" charset="0"/>
              </a:rPr>
              <a:t> </a:t>
            </a:r>
          </a:p>
          <a:p>
            <a:pPr defTabSz="628650" eaLnBrk="0" hangingPunct="0">
              <a:lnSpc>
                <a:spcPct val="90000"/>
              </a:lnSpc>
              <a:buFont typeface="Monotype Sorts" charset="2"/>
              <a:buNone/>
            </a:pPr>
            <a:r>
              <a:rPr lang="en-US" sz="280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ikap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permusuhan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langsung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ditunjukkan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pada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saat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audit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dimulai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misalnya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: </a:t>
            </a:r>
          </a:p>
          <a:p>
            <a:pPr marL="630238" lvl="1" indent="-404813" defTabSz="628650" eaLnBrk="0" hangingPunct="0">
              <a:lnSpc>
                <a:spcPct val="90000"/>
              </a:lnSpc>
              <a:buFont typeface="Monotype Sorts" charset="2"/>
              <a:buChar char="L"/>
            </a:pP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Saya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sibuk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bagaimana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kalau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auditnya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minggu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depan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saja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?</a:t>
            </a:r>
          </a:p>
          <a:p>
            <a:pPr marL="630238" lvl="1" indent="-404813" defTabSz="628650" eaLnBrk="0" hangingPunct="0">
              <a:lnSpc>
                <a:spcPct val="90000"/>
              </a:lnSpc>
              <a:buFont typeface="Monotype Sorts" charset="2"/>
              <a:buChar char="L"/>
            </a:pP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Saya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sebentar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lagi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ada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meeting,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bisa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ngga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auditnya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15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menit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saja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? </a:t>
            </a:r>
          </a:p>
          <a:p>
            <a:pPr defTabSz="628650" eaLnBrk="0" hangingPunct="0">
              <a:lnSpc>
                <a:spcPct val="90000"/>
              </a:lnSpc>
              <a:buFont typeface="Monotype Sorts" charset="2"/>
              <a:buNone/>
            </a:pP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Kondisi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ini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biasanya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meng-indikasikan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lemahnya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komitmen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suppot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dari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manajemen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, audit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kurang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dianggap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sebagai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suatu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program </a:t>
            </a:r>
            <a:r>
              <a:rPr lang="en-US" sz="2400" b="0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penting</a:t>
            </a:r>
            <a:r>
              <a:rPr lang="en-US" sz="2400" b="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5" name="Picture 4" descr="permusuhan.jpg"/>
          <p:cNvPicPr>
            <a:picLocks noChangeAspect="1"/>
          </p:cNvPicPr>
          <p:nvPr/>
        </p:nvPicPr>
        <p:blipFill>
          <a:blip r:embed="rId2"/>
          <a:srcRect l="69444"/>
          <a:stretch>
            <a:fillRect/>
          </a:stretch>
        </p:blipFill>
        <p:spPr>
          <a:xfrm>
            <a:off x="4953000" y="0"/>
            <a:ext cx="4191000" cy="6858000"/>
          </a:xfrm>
          <a:prstGeom prst="rect">
            <a:avLst/>
          </a:prstGeom>
        </p:spPr>
      </p:pic>
      <p:pic>
        <p:nvPicPr>
          <p:cNvPr id="6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Impact" pitchFamily="34" charset="0"/>
              </a:rPr>
              <a:t>Dari </a:t>
            </a:r>
            <a:r>
              <a:rPr lang="en-US" sz="40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Impact" pitchFamily="34" charset="0"/>
              </a:rPr>
              <a:t>Auditee</a:t>
            </a:r>
            <a:endParaRPr lang="en-US" sz="4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-49143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Brush Script MT" pitchFamily="66" charset="0"/>
              </a:rPr>
              <a:t>Human Factor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984D8-8783-4BD7-9876-11402016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EB32B3-B73B-4B15-AB01-A7ACD8E84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52400" y="1295400"/>
            <a:ext cx="44958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</a:pPr>
            <a:r>
              <a:rPr lang="en-US" sz="2400" dirty="0">
                <a:solidFill>
                  <a:srgbClr val="0000CC"/>
                </a:solidFill>
                <a:latin typeface="Arial Narrow" pitchFamily="34" charset="0"/>
              </a:rPr>
              <a:t>Yang </a:t>
            </a:r>
            <a:r>
              <a:rPr lang="en-US" sz="2400" dirty="0" err="1">
                <a:solidFill>
                  <a:srgbClr val="0000CC"/>
                </a:solidFill>
                <a:latin typeface="Arial Narrow" pitchFamily="34" charset="0"/>
              </a:rPr>
              <a:t>dapat</a:t>
            </a:r>
            <a:r>
              <a:rPr lang="en-US" sz="240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 Narrow" pitchFamily="34" charset="0"/>
              </a:rPr>
              <a:t>dilakukan</a:t>
            </a:r>
            <a:r>
              <a:rPr lang="en-US" sz="2400" dirty="0">
                <a:solidFill>
                  <a:srgbClr val="0000CC"/>
                </a:solidFill>
                <a:latin typeface="Arial Narrow" pitchFamily="34" charset="0"/>
              </a:rPr>
              <a:t> Auditor </a:t>
            </a:r>
            <a:r>
              <a:rPr lang="en-US" sz="2400" dirty="0" err="1">
                <a:solidFill>
                  <a:srgbClr val="0000CC"/>
                </a:solidFill>
                <a:latin typeface="Arial Narrow" pitchFamily="34" charset="0"/>
              </a:rPr>
              <a:t>antara</a:t>
            </a:r>
            <a:r>
              <a:rPr lang="en-US" sz="2400" dirty="0">
                <a:solidFill>
                  <a:srgbClr val="0000CC"/>
                </a:solidFill>
                <a:latin typeface="Arial Narrow" pitchFamily="34" charset="0"/>
              </a:rPr>
              <a:t> lain:</a:t>
            </a:r>
            <a:r>
              <a:rPr lang="en-US" sz="2800" dirty="0">
                <a:solidFill>
                  <a:srgbClr val="0000CC"/>
                </a:solidFill>
                <a:latin typeface="Arial Narrow" pitchFamily="34" charset="0"/>
              </a:rPr>
              <a:t>	</a:t>
            </a:r>
          </a:p>
          <a:p>
            <a:pPr marL="630238" lvl="1" indent="-40481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 b="0" u="sng" dirty="0" err="1">
                <a:solidFill>
                  <a:srgbClr val="0000CC"/>
                </a:solidFill>
                <a:latin typeface="Arial Narrow" pitchFamily="34" charset="0"/>
              </a:rPr>
              <a:t>Tidak</a:t>
            </a:r>
            <a:r>
              <a:rPr lang="en-US" sz="2400" b="0" u="sng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 Narrow" pitchFamily="34" charset="0"/>
              </a:rPr>
              <a:t>perlu</a:t>
            </a:r>
            <a:r>
              <a:rPr lang="en-US" sz="2400" b="0" u="sng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 Narrow" pitchFamily="34" charset="0"/>
              </a:rPr>
              <a:t>ribut</a:t>
            </a:r>
            <a:r>
              <a:rPr lang="en-US" sz="2400" b="0" u="sng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 Narrow" pitchFamily="34" charset="0"/>
              </a:rPr>
              <a:t>dengan</a:t>
            </a:r>
            <a:r>
              <a:rPr lang="en-US" sz="2400" b="0" u="sng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u="sng" dirty="0" err="1">
                <a:solidFill>
                  <a:srgbClr val="0000CC"/>
                </a:solidFill>
                <a:latin typeface="Arial Narrow" pitchFamily="34" charset="0"/>
              </a:rPr>
              <a:t>auditee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,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cek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apakah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memang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kebetulan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ada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urusan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mendadak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(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tidak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diduga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) yang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penting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, yang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tidak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bisa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ditinggalkan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,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jika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ya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maka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atur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schedule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penggantinya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.</a:t>
            </a:r>
          </a:p>
          <a:p>
            <a:pPr marL="630238" lvl="1" indent="-40481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Jika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kondisi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tersebut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terjadi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karena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kurangnya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komitment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,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maka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catat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dan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informasikan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ke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Lead Auditor. Lead auditor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akan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menyampaikan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masalah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ini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ke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r>
              <a:rPr lang="en-US" sz="2400" b="0" dirty="0" err="1">
                <a:solidFill>
                  <a:srgbClr val="0000CC"/>
                </a:solidFill>
                <a:latin typeface="Arial Narrow" pitchFamily="34" charset="0"/>
              </a:rPr>
              <a:t>Manajemen</a:t>
            </a:r>
            <a:r>
              <a:rPr lang="en-US" sz="2400" b="0" dirty="0">
                <a:solidFill>
                  <a:srgbClr val="0000CC"/>
                </a:solidFill>
                <a:latin typeface="Arial Narrow" pitchFamily="34" charset="0"/>
              </a:rPr>
              <a:t> </a:t>
            </a:r>
            <a:endParaRPr lang="en-US" sz="2400" b="0" u="sng" dirty="0">
              <a:solidFill>
                <a:srgbClr val="0000CC"/>
              </a:solidFill>
              <a:latin typeface="Arial Narrow" pitchFamily="34" charset="0"/>
            </a:endParaRPr>
          </a:p>
        </p:txBody>
      </p:sp>
      <p:pic>
        <p:nvPicPr>
          <p:cNvPr id="5" name="Picture 4" descr="permusuhan.jpg"/>
          <p:cNvPicPr>
            <a:picLocks noChangeAspect="1"/>
          </p:cNvPicPr>
          <p:nvPr/>
        </p:nvPicPr>
        <p:blipFill>
          <a:blip r:embed="rId2"/>
          <a:srcRect l="69444"/>
          <a:stretch>
            <a:fillRect/>
          </a:stretch>
        </p:blipFill>
        <p:spPr>
          <a:xfrm>
            <a:off x="4953000" y="0"/>
            <a:ext cx="4191000" cy="6858000"/>
          </a:xfrm>
          <a:prstGeom prst="rect">
            <a:avLst/>
          </a:prstGeom>
        </p:spPr>
      </p:pic>
      <p:pic>
        <p:nvPicPr>
          <p:cNvPr id="6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35114"/>
            <a:ext cx="286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Impact" pitchFamily="34" charset="0"/>
              </a:rPr>
              <a:t>Dari </a:t>
            </a:r>
            <a:r>
              <a:rPr lang="en-US" sz="40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latin typeface="Impact" pitchFamily="34" charset="0"/>
              </a:rPr>
              <a:t>Auditee</a:t>
            </a:r>
            <a:endParaRPr lang="en-US" sz="4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latin typeface="Impact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-49143"/>
            <a:ext cx="2617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Brush Script MT" pitchFamily="66" charset="0"/>
              </a:rPr>
              <a:t>Human Factor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0C1C9-D432-4E85-847F-294BEC8E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C30B98-6CDE-45EA-BE4D-A04B99C4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57200" y="762000"/>
            <a:ext cx="3413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Impact" pitchFamily="34" charset="0"/>
              </a:rPr>
              <a:t>Kelemahan</a:t>
            </a:r>
            <a:r>
              <a:rPr lang="en-US" sz="3200" dirty="0">
                <a:latin typeface="Impact" pitchFamily="34" charset="0"/>
              </a:rPr>
              <a:t> </a:t>
            </a:r>
            <a:r>
              <a:rPr lang="en-US" sz="3200" dirty="0" err="1">
                <a:latin typeface="Impact" pitchFamily="34" charset="0"/>
              </a:rPr>
              <a:t>selama</a:t>
            </a:r>
            <a:endParaRPr lang="en-US" sz="3200" dirty="0">
              <a:latin typeface="Impact" pitchFamily="34" charset="0"/>
            </a:endParaRPr>
          </a:p>
        </p:txBody>
      </p:sp>
      <p:pic>
        <p:nvPicPr>
          <p:cNvPr id="15" name="Picture 14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910071" y="524470"/>
            <a:ext cx="40463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Proses AUDIT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57200" y="1996756"/>
            <a:ext cx="8650357" cy="4363278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Kurang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memahami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proses dan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persyaratan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ISO 22301:2012</a:t>
            </a:r>
          </a:p>
          <a:p>
            <a:pPr marL="692150" marR="0" lvl="2" indent="-2286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fokus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Analisis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Dampak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Bisnis</a:t>
            </a: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?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692150" marR="0" lvl="2" indent="-2286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fokus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Penilaian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Risiko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?</a:t>
            </a:r>
          </a:p>
          <a:p>
            <a:pPr marL="692150" marR="0" lvl="2" indent="-2286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manajemen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review ?</a:t>
            </a:r>
          </a:p>
          <a:p>
            <a:pPr marL="342900" marR="0" lvl="0" indent="-3429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Kurang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kreatif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dalam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menggali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kelemahan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suatu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percaya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pernyataan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688975" marR="0" lvl="2" indent="-223838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lebih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bersifat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wawancara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Puas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keberadaan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suatu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kurang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melakukan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penelitian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melakukan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observasi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lapangan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688975" marR="0" lvl="2" indent="-223838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Menyatakan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OK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setelah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diberikan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tanpa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melihat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suatu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dokumen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096599-C3D5-4189-A763-3A9B38FF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A8070E-D6E9-44BB-BD8B-125DAF05C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77685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704" y="268209"/>
            <a:ext cx="2458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Impact" pitchFamily="34" charset="0"/>
              </a:rPr>
              <a:t>Teknik-teknik</a:t>
            </a:r>
            <a:endParaRPr lang="en-US" sz="3200" dirty="0">
              <a:latin typeface="Impact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662" y="692423"/>
            <a:ext cx="429797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sampling</a:t>
            </a:r>
          </a:p>
        </p:txBody>
      </p:sp>
      <p:sp>
        <p:nvSpPr>
          <p:cNvPr id="9" name="Rectangle 1027"/>
          <p:cNvSpPr txBox="1">
            <a:spLocks noChangeArrowheads="1"/>
          </p:cNvSpPr>
          <p:nvPr/>
        </p:nvSpPr>
        <p:spPr>
          <a:xfrm>
            <a:off x="4418260" y="1270575"/>
            <a:ext cx="4578350" cy="4824412"/>
          </a:xfrm>
          <a:prstGeom prst="rect">
            <a:avLst/>
          </a:prstGeom>
        </p:spPr>
        <p:txBody>
          <a:bodyPr/>
          <a:lstStyle/>
          <a:p>
            <a:pPr marL="363538" marR="0" lvl="0" indent="-363538" algn="l" defTabSz="914400" rtl="0" eaLnBrk="1" fontAlgn="auto" latinLnBrk="0" hangingPunct="1">
              <a:lnSpc>
                <a:spcPct val="105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Vertical Slice Sampling</a:t>
            </a:r>
          </a:p>
          <a:p>
            <a:pPr marL="363538" marR="0" lvl="0" indent="-19050" algn="l" defTabSz="914400" rtl="0" eaLnBrk="1" fontAlgn="auto" latinLnBrk="0" hangingPunct="1">
              <a:lnSpc>
                <a:spcPct val="105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Mengambil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satu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sample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kesesuaiannya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semua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klausa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atau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per</a:t>
            </a: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aturan terkait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terkait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63538" marR="0" lvl="0" indent="-363538" algn="l" defTabSz="914400" rtl="0" eaLnBrk="1" fontAlgn="auto" latinLnBrk="0" hangingPunct="1">
              <a:lnSpc>
                <a:spcPct val="105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Horizontal Slice Sampling                                                        </a:t>
            </a:r>
          </a:p>
          <a:p>
            <a:pPr marL="363538" marR="0" lvl="0" indent="-19050" algn="l" defTabSz="914400" rtl="0" eaLnBrk="1" fontAlgn="auto" latinLnBrk="0" hangingPunct="1">
              <a:lnSpc>
                <a:spcPct val="105000"/>
              </a:lnSpc>
              <a:spcBef>
                <a:spcPct val="20000"/>
              </a:spcBef>
              <a:spcAft>
                <a:spcPct val="7000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Konsentrasi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pada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satu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kasus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beberapa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sample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terkait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klausa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tersebut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F2FB15-1B98-4D06-8040-CCD366B0F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59" r="8439"/>
          <a:stretch/>
        </p:blipFill>
        <p:spPr>
          <a:xfrm>
            <a:off x="200205" y="2630558"/>
            <a:ext cx="4114801" cy="3352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9F942-FD12-48D0-901C-9F2324BB4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380ECD-2361-4D31-A01A-16B5DEF04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1377" y="304800"/>
            <a:ext cx="8229600" cy="1055077"/>
          </a:xfrm>
        </p:spPr>
        <p:txBody>
          <a:bodyPr/>
          <a:lstStyle/>
          <a:p>
            <a:pPr eaLnBrk="1" hangingPunct="1"/>
            <a:r>
              <a:rPr lang="en-US" sz="2585" dirty="0">
                <a:latin typeface="Berlin Sans FB" pitchFamily="34" charset="0"/>
              </a:rPr>
              <a:t>TEKNIK SAMPLING UNTUK MAMPU MENGGALI KELEMAHAN SISTEM  </a:t>
            </a:r>
          </a:p>
        </p:txBody>
      </p:sp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1037767" y="2130852"/>
            <a:ext cx="1305165" cy="77405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215" dirty="0"/>
              <a:t>Sampling </a:t>
            </a:r>
          </a:p>
          <a:p>
            <a:pPr algn="ctr"/>
            <a:r>
              <a:rPr lang="en-US" sz="2215" dirty="0" err="1"/>
              <a:t>sistem</a:t>
            </a:r>
            <a:endParaRPr lang="en-US" sz="2215" dirty="0"/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3316942" y="1474417"/>
            <a:ext cx="2249334" cy="63216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62"/>
              <a:t>Sample pada area </a:t>
            </a:r>
          </a:p>
          <a:p>
            <a:pPr algn="ctr"/>
            <a:r>
              <a:rPr lang="en-US" sz="1662"/>
              <a:t>yang tidak </a:t>
            </a:r>
            <a:r>
              <a:rPr lang="en-US" sz="1846"/>
              <a:t>bermasalah</a:t>
            </a:r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3531203" y="2763923"/>
            <a:ext cx="1899944" cy="6604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46"/>
              <a:t>Sample pada area</a:t>
            </a:r>
          </a:p>
          <a:p>
            <a:pPr algn="ctr"/>
            <a:r>
              <a:rPr lang="en-US" sz="1846"/>
              <a:t>yang bermasalah</a:t>
            </a:r>
          </a:p>
        </p:txBody>
      </p:sp>
      <p:sp>
        <p:nvSpPr>
          <p:cNvPr id="126982" name="Text Box 6"/>
          <p:cNvSpPr txBox="1">
            <a:spLocks noChangeArrowheads="1"/>
          </p:cNvSpPr>
          <p:nvPr/>
        </p:nvSpPr>
        <p:spPr bwMode="auto">
          <a:xfrm>
            <a:off x="6794013" y="1474417"/>
            <a:ext cx="1668150" cy="6604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46"/>
              <a:t>Possibility </a:t>
            </a:r>
          </a:p>
          <a:p>
            <a:pPr algn="ctr"/>
            <a:r>
              <a:rPr lang="en-US" sz="1846"/>
              <a:t>temuan rendah</a:t>
            </a:r>
          </a:p>
        </p:txBody>
      </p:sp>
      <p:sp>
        <p:nvSpPr>
          <p:cNvPr id="126983" name="Text Box 7"/>
          <p:cNvSpPr txBox="1">
            <a:spLocks noChangeArrowheads="1"/>
          </p:cNvSpPr>
          <p:nvPr/>
        </p:nvSpPr>
        <p:spPr bwMode="auto">
          <a:xfrm>
            <a:off x="6499599" y="2365338"/>
            <a:ext cx="2488194" cy="17966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46" dirty="0"/>
              <a:t>Possibility </a:t>
            </a:r>
          </a:p>
          <a:p>
            <a:pPr algn="ctr"/>
            <a:r>
              <a:rPr lang="en-US" sz="1846" dirty="0" err="1"/>
              <a:t>temuan</a:t>
            </a:r>
            <a:r>
              <a:rPr lang="en-US" sz="1846" dirty="0"/>
              <a:t> </a:t>
            </a:r>
            <a:r>
              <a:rPr lang="en-US" sz="1846" dirty="0" err="1"/>
              <a:t>tinggi</a:t>
            </a:r>
            <a:endParaRPr lang="en-US" sz="1846" dirty="0"/>
          </a:p>
          <a:p>
            <a:pPr algn="ctr"/>
            <a:r>
              <a:rPr lang="en-US" sz="1846" dirty="0"/>
              <a:t>+</a:t>
            </a:r>
          </a:p>
          <a:p>
            <a:pPr algn="ctr"/>
            <a:r>
              <a:rPr lang="en-US" sz="1846" dirty="0" err="1"/>
              <a:t>Potensi</a:t>
            </a:r>
            <a:r>
              <a:rPr lang="en-US" sz="1846" dirty="0"/>
              <a:t> </a:t>
            </a:r>
            <a:r>
              <a:rPr lang="en-US" sz="1846" dirty="0" err="1"/>
              <a:t>melihat</a:t>
            </a:r>
            <a:endParaRPr lang="en-US" sz="1846" dirty="0"/>
          </a:p>
          <a:p>
            <a:pPr algn="ctr"/>
            <a:r>
              <a:rPr lang="en-US" sz="1846" dirty="0" err="1"/>
              <a:t>ketidakefektifan</a:t>
            </a:r>
            <a:r>
              <a:rPr lang="en-US" sz="1846" dirty="0"/>
              <a:t> </a:t>
            </a:r>
          </a:p>
          <a:p>
            <a:pPr algn="ctr"/>
            <a:r>
              <a:rPr lang="en-US" sz="1846" dirty="0" err="1"/>
              <a:t>sistem</a:t>
            </a:r>
            <a:endParaRPr lang="en-US" sz="1846" dirty="0"/>
          </a:p>
        </p:txBody>
      </p:sp>
      <p:sp>
        <p:nvSpPr>
          <p:cNvPr id="126984" name="AutoShape 8"/>
          <p:cNvSpPr>
            <a:spLocks noChangeArrowheads="1"/>
          </p:cNvSpPr>
          <p:nvPr/>
        </p:nvSpPr>
        <p:spPr bwMode="auto">
          <a:xfrm>
            <a:off x="5635503" y="2897272"/>
            <a:ext cx="797169" cy="464527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sz="1662"/>
          </a:p>
        </p:txBody>
      </p:sp>
      <p:sp>
        <p:nvSpPr>
          <p:cNvPr id="126985" name="AutoShape 9"/>
          <p:cNvSpPr>
            <a:spLocks noChangeArrowheads="1"/>
          </p:cNvSpPr>
          <p:nvPr/>
        </p:nvSpPr>
        <p:spPr bwMode="auto">
          <a:xfrm>
            <a:off x="5701972" y="1607767"/>
            <a:ext cx="797169" cy="464526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sz="1662"/>
          </a:p>
        </p:txBody>
      </p:sp>
      <p:sp>
        <p:nvSpPr>
          <p:cNvPr id="126986" name="AutoShape 10"/>
          <p:cNvSpPr>
            <a:spLocks noChangeArrowheads="1"/>
          </p:cNvSpPr>
          <p:nvPr/>
        </p:nvSpPr>
        <p:spPr bwMode="auto">
          <a:xfrm rot="-1699647">
            <a:off x="2410586" y="1739652"/>
            <a:ext cx="797169" cy="464526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sz="1662"/>
          </a:p>
        </p:txBody>
      </p:sp>
      <p:sp>
        <p:nvSpPr>
          <p:cNvPr id="126987" name="AutoShape 11"/>
          <p:cNvSpPr>
            <a:spLocks noChangeArrowheads="1"/>
          </p:cNvSpPr>
          <p:nvPr/>
        </p:nvSpPr>
        <p:spPr bwMode="auto">
          <a:xfrm rot="1522837">
            <a:off x="2476529" y="2777110"/>
            <a:ext cx="863111" cy="464527"/>
          </a:xfrm>
          <a:prstGeom prst="rightArrow">
            <a:avLst>
              <a:gd name="adj1" fmla="val 50000"/>
              <a:gd name="adj2" fmla="val 464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sz="1662"/>
          </a:p>
        </p:txBody>
      </p:sp>
      <p:sp>
        <p:nvSpPr>
          <p:cNvPr id="126988" name="Text Box 12"/>
          <p:cNvSpPr txBox="1">
            <a:spLocks noChangeArrowheads="1"/>
          </p:cNvSpPr>
          <p:nvPr/>
        </p:nvSpPr>
        <p:spPr bwMode="auto">
          <a:xfrm>
            <a:off x="1131306" y="4392468"/>
            <a:ext cx="7529146" cy="16269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1196" indent="-161196">
              <a:buFontTx/>
              <a:buChar char="-"/>
            </a:pPr>
            <a:r>
              <a:rPr lang="en-US" sz="1662" dirty="0" err="1"/>
              <a:t>Cek</a:t>
            </a:r>
            <a:r>
              <a:rPr lang="en-US" sz="1662" dirty="0"/>
              <a:t> Performa </a:t>
            </a:r>
            <a:r>
              <a:rPr lang="en-US" sz="1662" dirty="0">
                <a:sym typeface="Wingdings" pitchFamily="2" charset="2"/>
              </a:rPr>
              <a:t> </a:t>
            </a:r>
            <a:r>
              <a:rPr lang="en-US" sz="1662" dirty="0" err="1">
                <a:sym typeface="Wingdings" pitchFamily="2" charset="2"/>
              </a:rPr>
              <a:t>sering</a:t>
            </a:r>
            <a:r>
              <a:rPr lang="en-US" sz="1662" dirty="0">
                <a:sym typeface="Wingdings" pitchFamily="2" charset="2"/>
              </a:rPr>
              <a:t> </a:t>
            </a:r>
            <a:r>
              <a:rPr lang="en-US" sz="1662" dirty="0" err="1">
                <a:sym typeface="Wingdings" pitchFamily="2" charset="2"/>
              </a:rPr>
              <a:t>terjadi</a:t>
            </a:r>
            <a:r>
              <a:rPr lang="en-US" sz="1662" dirty="0">
                <a:sym typeface="Wingdings" pitchFamily="2" charset="2"/>
              </a:rPr>
              <a:t> </a:t>
            </a:r>
            <a:r>
              <a:rPr lang="en-US" sz="1662" dirty="0" err="1">
                <a:sym typeface="Wingdings" pitchFamily="2" charset="2"/>
              </a:rPr>
              <a:t>insiden</a:t>
            </a:r>
            <a:r>
              <a:rPr lang="en-US" sz="1662" dirty="0">
                <a:sym typeface="Wingdings" pitchFamily="2" charset="2"/>
              </a:rPr>
              <a:t> di area A  </a:t>
            </a:r>
            <a:r>
              <a:rPr lang="en-US" sz="1662" dirty="0" err="1">
                <a:sym typeface="Wingdings" pitchFamily="2" charset="2"/>
              </a:rPr>
              <a:t>jadikan</a:t>
            </a:r>
            <a:r>
              <a:rPr lang="en-US" sz="1662" dirty="0">
                <a:sym typeface="Wingdings" pitchFamily="2" charset="2"/>
              </a:rPr>
              <a:t> area A </a:t>
            </a:r>
            <a:r>
              <a:rPr lang="en-US" sz="1662" dirty="0" err="1">
                <a:sym typeface="Wingdings" pitchFamily="2" charset="2"/>
              </a:rPr>
              <a:t>sebagai</a:t>
            </a:r>
            <a:r>
              <a:rPr lang="en-US" sz="1662" dirty="0">
                <a:sym typeface="Wingdings" pitchFamily="2" charset="2"/>
              </a:rPr>
              <a:t> area sampling </a:t>
            </a:r>
            <a:r>
              <a:rPr lang="en-US" sz="1662" dirty="0" err="1">
                <a:sym typeface="Wingdings" pitchFamily="2" charset="2"/>
              </a:rPr>
              <a:t>saat</a:t>
            </a:r>
            <a:r>
              <a:rPr lang="en-US" sz="1662" dirty="0">
                <a:sym typeface="Wingdings" pitchFamily="2" charset="2"/>
              </a:rPr>
              <a:t> </a:t>
            </a:r>
            <a:r>
              <a:rPr lang="en-US" sz="1662" dirty="0" err="1">
                <a:sym typeface="Wingdings" pitchFamily="2" charset="2"/>
              </a:rPr>
              <a:t>melaksanakan</a:t>
            </a:r>
            <a:r>
              <a:rPr lang="en-US" sz="1662" dirty="0">
                <a:sym typeface="Wingdings" pitchFamily="2" charset="2"/>
              </a:rPr>
              <a:t> audit</a:t>
            </a:r>
          </a:p>
          <a:p>
            <a:pPr marL="161196" indent="-161196">
              <a:buFontTx/>
              <a:buChar char="-"/>
            </a:pPr>
            <a:r>
              <a:rPr lang="en-US" sz="1662" dirty="0"/>
              <a:t>Audit </a:t>
            </a:r>
            <a:r>
              <a:rPr lang="en-US" sz="1662" dirty="0" err="1"/>
              <a:t>perawatan</a:t>
            </a:r>
            <a:r>
              <a:rPr lang="en-US" sz="1662" dirty="0"/>
              <a:t> </a:t>
            </a:r>
            <a:r>
              <a:rPr lang="en-US" sz="1662" dirty="0" err="1"/>
              <a:t>infrastruktur</a:t>
            </a:r>
            <a:r>
              <a:rPr lang="en-US" sz="1662" dirty="0"/>
              <a:t> </a:t>
            </a:r>
            <a:r>
              <a:rPr lang="en-US" sz="1662" dirty="0">
                <a:sym typeface="Wingdings" pitchFamily="2" charset="2"/>
              </a:rPr>
              <a:t> </a:t>
            </a:r>
            <a:r>
              <a:rPr lang="en-US" sz="1662" dirty="0" err="1">
                <a:sym typeface="Wingdings" pitchFamily="2" charset="2"/>
              </a:rPr>
              <a:t>tanyakan</a:t>
            </a:r>
            <a:r>
              <a:rPr lang="en-US" sz="1662" dirty="0">
                <a:sym typeface="Wingdings" pitchFamily="2" charset="2"/>
              </a:rPr>
              <a:t> </a:t>
            </a:r>
            <a:r>
              <a:rPr lang="en-US" sz="1662" dirty="0" err="1">
                <a:sym typeface="Wingdings" pitchFamily="2" charset="2"/>
              </a:rPr>
              <a:t>infrastruktur</a:t>
            </a:r>
            <a:r>
              <a:rPr lang="en-US" sz="1662" dirty="0">
                <a:sym typeface="Wingdings" pitchFamily="2" charset="2"/>
              </a:rPr>
              <a:t> </a:t>
            </a:r>
            <a:r>
              <a:rPr lang="en-US" sz="1662" dirty="0" err="1">
                <a:sym typeface="Wingdings" pitchFamily="2" charset="2"/>
              </a:rPr>
              <a:t>apa</a:t>
            </a:r>
            <a:r>
              <a:rPr lang="en-US" sz="1662" dirty="0">
                <a:sym typeface="Wingdings" pitchFamily="2" charset="2"/>
              </a:rPr>
              <a:t> yang </a:t>
            </a:r>
            <a:r>
              <a:rPr lang="en-US" sz="1662" dirty="0" err="1">
                <a:sym typeface="Wingdings" pitchFamily="2" charset="2"/>
              </a:rPr>
              <a:t>sering</a:t>
            </a:r>
            <a:r>
              <a:rPr lang="en-US" sz="1662" dirty="0">
                <a:sym typeface="Wingdings" pitchFamily="2" charset="2"/>
              </a:rPr>
              <a:t> </a:t>
            </a:r>
            <a:r>
              <a:rPr lang="en-US" sz="1662" dirty="0" err="1">
                <a:sym typeface="Wingdings" pitchFamily="2" charset="2"/>
              </a:rPr>
              <a:t>terjadi</a:t>
            </a:r>
            <a:r>
              <a:rPr lang="en-US" sz="1662" dirty="0">
                <a:sym typeface="Wingdings" pitchFamily="2" charset="2"/>
              </a:rPr>
              <a:t> </a:t>
            </a:r>
            <a:r>
              <a:rPr lang="en-US" sz="1662" dirty="0" err="1">
                <a:sym typeface="Wingdings" pitchFamily="2" charset="2"/>
              </a:rPr>
              <a:t>insiden</a:t>
            </a:r>
            <a:r>
              <a:rPr lang="en-US" sz="1662" dirty="0">
                <a:sym typeface="Wingdings" pitchFamily="2" charset="2"/>
              </a:rPr>
              <a:t> </a:t>
            </a:r>
            <a:r>
              <a:rPr lang="en-US" sz="1662" dirty="0" err="1">
                <a:sym typeface="Wingdings" pitchFamily="2" charset="2"/>
              </a:rPr>
              <a:t>jadikan</a:t>
            </a:r>
            <a:r>
              <a:rPr lang="en-US" sz="1662" dirty="0">
                <a:sym typeface="Wingdings" pitchFamily="2" charset="2"/>
              </a:rPr>
              <a:t> </a:t>
            </a:r>
            <a:r>
              <a:rPr lang="en-US" sz="1662" dirty="0" err="1">
                <a:sym typeface="Wingdings" pitchFamily="2" charset="2"/>
              </a:rPr>
              <a:t>infrastruktur</a:t>
            </a:r>
            <a:r>
              <a:rPr lang="en-US" sz="1662" dirty="0">
                <a:sym typeface="Wingdings" pitchFamily="2" charset="2"/>
              </a:rPr>
              <a:t> </a:t>
            </a:r>
            <a:r>
              <a:rPr lang="en-US" sz="1662" dirty="0" err="1">
                <a:sym typeface="Wingdings" pitchFamily="2" charset="2"/>
              </a:rPr>
              <a:t>tersebut</a:t>
            </a:r>
            <a:r>
              <a:rPr lang="en-US" sz="1662" dirty="0">
                <a:sym typeface="Wingdings" pitchFamily="2" charset="2"/>
              </a:rPr>
              <a:t> </a:t>
            </a:r>
            <a:r>
              <a:rPr lang="en-US" sz="1662" dirty="0" err="1">
                <a:sym typeface="Wingdings" pitchFamily="2" charset="2"/>
              </a:rPr>
              <a:t>sebagai</a:t>
            </a:r>
            <a:r>
              <a:rPr lang="en-US" sz="1662" dirty="0">
                <a:sym typeface="Wingdings" pitchFamily="2" charset="2"/>
              </a:rPr>
              <a:t> area sampling ………………………………………………………………………………………………………………………………………………………………………………………………………………………………………….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263769"/>
            <a:ext cx="681377" cy="6330462"/>
          </a:xfrm>
          <a:prstGeom prst="rect">
            <a:avLst/>
          </a:prstGeom>
          <a:solidFill>
            <a:srgbClr val="A87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E2CB2A-F10D-49D3-8744-19803E341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23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awancara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4FAFA"/>
              </a:clrFrom>
              <a:clrTo>
                <a:srgbClr val="F4FAFA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514600" y="0"/>
            <a:ext cx="6629400" cy="686679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7086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304800" y="1510844"/>
            <a:ext cx="6781800" cy="4191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Tentukan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komunikasi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sebenarnya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ingin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anda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ketahui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Pilih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kata yang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sesuai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umum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dimengerti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bila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ada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istilah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masih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asing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maka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perjelaskan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artinya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ini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menghindari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persepsi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berbeda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Gunakan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bahasa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tubuh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nada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suara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memperjelas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maksud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Gunakan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pertanyaan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memerlukan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penjelasan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sehingga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wawancara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menjadi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hidup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Pastikan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bahwa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lawan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bicara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mengerti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maksud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ingin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sampaikan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bila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mereka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tampak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bingung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apa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tanyakan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12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Gunakan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kontak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mata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waktu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berkomunikasi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.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66800" y="457200"/>
            <a:ext cx="38295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wawancara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334" y="76200"/>
            <a:ext cx="4612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Brush Script MT" pitchFamily="66" charset="0"/>
              </a:rPr>
              <a:t>Teknik-teknik</a:t>
            </a:r>
            <a:r>
              <a:rPr lang="en-US" sz="4000" dirty="0">
                <a:latin typeface="Brush Script MT" pitchFamily="66" charset="0"/>
              </a:rPr>
              <a:t> </a:t>
            </a:r>
            <a:r>
              <a:rPr lang="en-US" sz="4000" dirty="0" err="1">
                <a:latin typeface="Brush Script MT" pitchFamily="66" charset="0"/>
              </a:rPr>
              <a:t>komunikasi</a:t>
            </a:r>
            <a:r>
              <a:rPr lang="en-US" sz="4000" dirty="0">
                <a:latin typeface="Brush Script MT" pitchFamily="66" charset="0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550" y="587514"/>
            <a:ext cx="1205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Brush Script MT" pitchFamily="66" charset="0"/>
              </a:rPr>
              <a:t>Saat</a:t>
            </a:r>
            <a:r>
              <a:rPr lang="en-US" sz="4000" dirty="0">
                <a:latin typeface="Brush Script MT" pitchFamily="66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A076E1-7276-40E6-87C1-105C6E98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53E6A-4FDD-4378-8BEB-7E6BDBAE5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awancara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4FAFA"/>
              </a:clrFrom>
              <a:clrTo>
                <a:srgbClr val="F4FAFA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514600" y="0"/>
            <a:ext cx="6629400" cy="686679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7086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27"/>
          <p:cNvSpPr txBox="1">
            <a:spLocks noChangeArrowheads="1"/>
          </p:cNvSpPr>
          <p:nvPr/>
        </p:nvSpPr>
        <p:spPr>
          <a:xfrm>
            <a:off x="228600" y="381000"/>
            <a:ext cx="6705600" cy="5867400"/>
          </a:xfrm>
          <a:prstGeom prst="rect">
            <a:avLst/>
          </a:prstGeom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Aktif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memperhatikan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menjamin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bahwa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auditor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mendengar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mengerti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dijelaskan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Beberapa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metode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tersebut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a.l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:</a:t>
            </a: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Paraphasing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yaitu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menguraikan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dengan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kata-kata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sendiri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Katakan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persetujuan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anda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penjelasan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bila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memang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begitu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adanya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Menunggu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beberapa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saat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setelah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selesai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berbicara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sebelum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mengajukan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pertanyaan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Jangan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melakukan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interupsi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terhadap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respon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dari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bila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tidak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terpaksa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Membuat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Kesimpulan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akhir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hasil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interview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memperoleh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persetujuan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bersama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atas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hasil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interview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tersebut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  <a:p>
            <a:pPr marL="465138" marR="0" lvl="1" indent="-300038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Memberikan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kesempatan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untuk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mengkoreksi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kesalahpengertian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DB608-3070-4E0A-83D0-AF5478085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D542E3-4D58-406F-BC84-9CFE51031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4CA921-5115-4582-9A62-7B7C2CF77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3" y="3162300"/>
            <a:ext cx="3993226" cy="292023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114800" y="0"/>
            <a:ext cx="5029200" cy="612648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684" y="1901325"/>
            <a:ext cx="38295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wawancara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818" y="1407394"/>
            <a:ext cx="3832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Brush Script MT" pitchFamily="66" charset="0"/>
              </a:rPr>
              <a:t>Teknik</a:t>
            </a:r>
            <a:r>
              <a:rPr lang="en-US" sz="3600" dirty="0">
                <a:latin typeface="Brush Script MT" pitchFamily="66" charset="0"/>
              </a:rPr>
              <a:t> </a:t>
            </a:r>
            <a:r>
              <a:rPr lang="en-US" sz="3600" dirty="0" err="1">
                <a:latin typeface="Brush Script MT" pitchFamily="66" charset="0"/>
              </a:rPr>
              <a:t>komunikasi</a:t>
            </a:r>
            <a:r>
              <a:rPr lang="en-US" sz="3600" dirty="0">
                <a:latin typeface="Brush Script MT" pitchFamily="66" charset="0"/>
              </a:rPr>
              <a:t> </a:t>
            </a:r>
            <a:r>
              <a:rPr lang="en-US" sz="3600" dirty="0" err="1">
                <a:latin typeface="Brush Script MT" pitchFamily="66" charset="0"/>
              </a:rPr>
              <a:t>saat</a:t>
            </a:r>
            <a:r>
              <a:rPr lang="en-US" sz="3600" dirty="0">
                <a:latin typeface="Brush Script MT" pitchFamily="66" charset="0"/>
              </a:rPr>
              <a:t> </a:t>
            </a:r>
          </a:p>
        </p:txBody>
      </p:sp>
      <p:pic>
        <p:nvPicPr>
          <p:cNvPr id="17" name="Picture 16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267200" y="533400"/>
            <a:ext cx="4665662" cy="5257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Open question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yaitu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pertanyaan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membutuhkan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penjelasan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Probing question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yaitu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pertanyaan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bersifat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memeriksa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fokus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pada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satu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hal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penting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Closed question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yaitu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ertanyaan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meminta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kepastian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auditee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D010D0-D1BE-425A-8C32-FD55A3F1CE79}"/>
              </a:ext>
            </a:extLst>
          </p:cNvPr>
          <p:cNvSpPr/>
          <p:nvPr/>
        </p:nvSpPr>
        <p:spPr>
          <a:xfrm>
            <a:off x="0" y="6248400"/>
            <a:ext cx="9144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2FC86-187E-411F-AFD1-FFF2BCB83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1100C-0B63-4558-BEFA-3DBEED899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427222"/>
              </p:ext>
            </p:extLst>
          </p:nvPr>
        </p:nvGraphicFramePr>
        <p:xfrm>
          <a:off x="76200" y="967104"/>
          <a:ext cx="8915400" cy="5281296"/>
        </p:xfrm>
        <a:graphic>
          <a:graphicData uri="http://schemas.openxmlformats.org/drawingml/2006/table">
            <a:tbl>
              <a:tblPr/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Open Question</a:t>
                      </a: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Probing Question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Closed Question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latin typeface="Arial" pitchFamily="34" charset="0"/>
                        </a:rPr>
                        <a:t>Keuntungannya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adalah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dengan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satu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pertanyaan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kita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mendapat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informasi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yang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banyak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latin typeface="Arial" pitchFamily="34" charset="0"/>
                        </a:rPr>
                        <a:t>Keuntungannya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adalah dengan pertanyaan ini kita mendapat informasi tertentu secara mendetail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latin typeface="Arial" pitchFamily="34" charset="0"/>
                        </a:rPr>
                        <a:t>Keuntungannya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adalah kita mendapat konfirmasi yang pasti tentang suatu hal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Contoh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: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Dapatkah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anda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jelaskan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mengenai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metode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Identifikasi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Analisis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Dampak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Usaha?</a:t>
                      </a: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Contoh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: 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Berapa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hasil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pengukuran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simulasi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kebakaran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1" u="none" strike="noStrike" cap="none" normalizeH="0" baseline="0" dirty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Contoh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: </a:t>
                      </a:r>
                      <a:r>
                        <a:rPr kumimoji="0" lang="id-ID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Jadi karena kebisingan melebihi Ambang yang telah ditentukan jadi Anda membatasi jam kerja operator dengan cara rotasi kerja ?  </a:t>
                      </a:r>
                      <a:endParaRPr kumimoji="0" lang="en-US" sz="1500" b="1" i="1" u="none" strike="noStrike" cap="none" normalizeH="0" baseline="0" dirty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1" u="none" strike="noStrike" cap="none" normalizeH="0" baseline="0" dirty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4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Kelemahannya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a.l Auditor dapat kehilangan kontrol terutama dalam hal waktu, dikarenakan banyaknya informasi yang diberikan dari pertanyaan tersebut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Kelemahannya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a.l bila Auditor tidak jeli dalam memilih informasi dan intensive dalam menanyakannya maka informasi yang diterima bias dari tujuan audit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Kelemahannya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a.l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bila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Auditor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terlalu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sering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menggunakannya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berakibat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tidak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hidup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informasi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yang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didapat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terbatas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28600" y="-76200"/>
            <a:ext cx="22554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latin typeface="Brush Script MT" pitchFamily="66" charset="0"/>
              </a:rPr>
              <a:t>Teknik</a:t>
            </a:r>
            <a:r>
              <a:rPr lang="en-US" sz="6600" dirty="0">
                <a:latin typeface="Brush Script MT" pitchFamily="66" charset="0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86000" y="-117396"/>
            <a:ext cx="418896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effectLst/>
                <a:latin typeface="Impact" pitchFamily="34" charset="0"/>
              </a:rPr>
              <a:t>wawancara</a:t>
            </a:r>
            <a:endParaRPr lang="en-US" sz="6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  <a:latin typeface="Impact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9BE7E-489A-411C-BE7A-1337852C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B106D8-9F52-4283-BB97-51CDAD823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4756DCB-B066-4008-8DE2-9A290D7CCD80}"/>
              </a:ext>
            </a:extLst>
          </p:cNvPr>
          <p:cNvSpPr/>
          <p:nvPr/>
        </p:nvSpPr>
        <p:spPr>
          <a:xfrm>
            <a:off x="0" y="0"/>
            <a:ext cx="9144000" cy="24572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219" y="242956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Oval 3" descr="26"/>
          <p:cNvSpPr>
            <a:spLocks noChangeArrowheads="1"/>
          </p:cNvSpPr>
          <p:nvPr/>
        </p:nvSpPr>
        <p:spPr bwMode="auto">
          <a:xfrm>
            <a:off x="2667000" y="3494004"/>
            <a:ext cx="3551237" cy="2593975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round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CC9900"/>
            </a:extrusionClr>
          </a:sp3d>
        </p:spPr>
        <p:txBody>
          <a:bodyPr wrap="none" anchor="ctr">
            <a:flatTx/>
          </a:bodyPr>
          <a:lstStyle/>
          <a:p>
            <a:endParaRPr lang="id-ID"/>
          </a:p>
        </p:txBody>
      </p:sp>
      <p:sp>
        <p:nvSpPr>
          <p:cNvPr id="19" name="WordArt 4"/>
          <p:cNvSpPr>
            <a:spLocks noChangeArrowheads="1" noChangeShapeType="1" noTextEdit="1"/>
          </p:cNvSpPr>
          <p:nvPr/>
        </p:nvSpPr>
        <p:spPr bwMode="auto">
          <a:xfrm>
            <a:off x="2994024" y="4473793"/>
            <a:ext cx="2897188" cy="677862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26227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/>
              </a:rPr>
              <a:t>ISO 19011</a:t>
            </a: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381000" y="943111"/>
            <a:ext cx="87630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>
                <a:latin typeface="Verdana" pitchFamily="34" charset="0"/>
              </a:rPr>
              <a:t>ISO : </a:t>
            </a:r>
            <a:r>
              <a:rPr lang="en-US" sz="1200" i="1" dirty="0">
                <a:latin typeface="Verdana" pitchFamily="34" charset="0"/>
              </a:rPr>
              <a:t>The International Organization for Standardization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dirty="0">
                <a:latin typeface="Verdana" pitchFamily="34" charset="0"/>
              </a:rPr>
              <a:t>Technical Committee ISO/TC 176/SC 2 : </a:t>
            </a:r>
            <a:r>
              <a:rPr lang="en-US" sz="1200" i="1" dirty="0">
                <a:latin typeface="Verdana" pitchFamily="34" charset="0"/>
              </a:rPr>
              <a:t>Quality Systems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dirty="0">
                <a:latin typeface="Verdana" pitchFamily="34" charset="0"/>
              </a:rPr>
              <a:t>Technical Committee ISO/TC 207/SC 1 : </a:t>
            </a:r>
            <a:r>
              <a:rPr lang="en-US" sz="1200" i="1" dirty="0">
                <a:latin typeface="Verdana" pitchFamily="34" charset="0"/>
              </a:rPr>
              <a:t>Environmental Management Systems  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dirty="0">
                <a:latin typeface="Verdana" pitchFamily="34" charset="0"/>
              </a:rPr>
              <a:t>Technical Committee ISO/TC 283 : </a:t>
            </a:r>
            <a:r>
              <a:rPr lang="en-US" sz="1200" i="1" dirty="0">
                <a:latin typeface="Verdana" pitchFamily="34" charset="0"/>
              </a:rPr>
              <a:t>Occupational Health &amp; Safety Management</a:t>
            </a:r>
            <a:endParaRPr lang="en-US" sz="1200" dirty="0">
              <a:latin typeface="Verdana" pitchFamily="34" charset="0"/>
            </a:endParaRPr>
          </a:p>
        </p:txBody>
      </p:sp>
      <p:sp>
        <p:nvSpPr>
          <p:cNvPr id="21" name="WordArt 6"/>
          <p:cNvSpPr>
            <a:spLocks noChangeArrowheads="1" noChangeShapeType="1" noTextEdit="1"/>
          </p:cNvSpPr>
          <p:nvPr/>
        </p:nvSpPr>
        <p:spPr bwMode="auto">
          <a:xfrm>
            <a:off x="3338512" y="3211430"/>
            <a:ext cx="2312988" cy="395288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800004"/>
              </a:avLst>
            </a:prstTxWarp>
          </a:bodyPr>
          <a:lstStyle/>
          <a:p>
            <a:pPr algn="ctr"/>
            <a:r>
              <a:rPr lang="en-US" sz="3600" b="1" kern="10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/>
              </a:rPr>
              <a:t>Komite</a:t>
            </a:r>
            <a:r>
              <a:rPr lang="en-US" sz="3600" b="1" kern="1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/>
              </a:rPr>
              <a:t> </a:t>
            </a:r>
            <a:r>
              <a:rPr lang="en-US" sz="3600" b="1" kern="10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/>
              </a:rPr>
              <a:t>Perumus</a:t>
            </a:r>
            <a:endParaRPr lang="en-US" sz="3600" b="1" kern="1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/>
            </a:endParaRPr>
          </a:p>
        </p:txBody>
      </p:sp>
      <p:pic>
        <p:nvPicPr>
          <p:cNvPr id="30" name="Picture 15" descr="forward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38887" y="4144880"/>
            <a:ext cx="701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WordArt 16"/>
          <p:cNvSpPr>
            <a:spLocks noChangeArrowheads="1" noChangeShapeType="1" noTextEdit="1"/>
          </p:cNvSpPr>
          <p:nvPr/>
        </p:nvSpPr>
        <p:spPr bwMode="auto">
          <a:xfrm>
            <a:off x="166687" y="3843255"/>
            <a:ext cx="2255838" cy="9683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r"/>
            <a:r>
              <a:rPr lang="pt-BR" sz="3600" kern="10" dirty="0">
                <a:ln w="9525">
                  <a:noFill/>
                  <a:round/>
                  <a:headEnd/>
                  <a:tailEnd/>
                </a:ln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ISO 9001:2015,</a:t>
            </a:r>
          </a:p>
          <a:p>
            <a:pPr algn="r"/>
            <a:r>
              <a:rPr lang="pt-BR" sz="3600" kern="10" dirty="0">
                <a:ln w="9525">
                  <a:noFill/>
                  <a:round/>
                  <a:headEnd/>
                  <a:tailEnd/>
                </a:ln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ISO 14001:2015,</a:t>
            </a:r>
          </a:p>
          <a:p>
            <a:pPr algn="r"/>
            <a:r>
              <a:rPr lang="pt-BR" sz="3600" kern="10" dirty="0">
                <a:ln w="9525">
                  <a:noFill/>
                  <a:round/>
                  <a:headEnd/>
                  <a:tailEnd/>
                </a:ln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ISO 45001:2018</a:t>
            </a:r>
          </a:p>
          <a:p>
            <a:pPr algn="r"/>
            <a:r>
              <a:rPr lang="pt-BR" sz="3600" kern="10" dirty="0">
                <a:ln w="9525">
                  <a:noFill/>
                  <a:round/>
                  <a:headEnd/>
                  <a:tailEnd/>
                </a:ln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ISO 22301:2012</a:t>
            </a:r>
            <a:endParaRPr lang="en-US" sz="3600" kern="10" dirty="0">
              <a:ln w="9525">
                <a:noFill/>
                <a:round/>
                <a:headEnd/>
                <a:tailEnd/>
              </a:ln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1375" y="235225"/>
            <a:ext cx="2489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Brush Script MT" pitchFamily="66" charset="0"/>
              </a:rPr>
              <a:t>Pendahuluan</a:t>
            </a:r>
            <a:r>
              <a:rPr lang="en-US" sz="4000" dirty="0">
                <a:latin typeface="Brush Script MT" pitchFamily="66" charset="0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22394" y="3844974"/>
            <a:ext cx="228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Guidelines for Auditing Management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156371-AD8F-469A-B76E-02C7ABCA8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CD161B-7235-4D1E-8942-3AD42B4A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769D0-084A-4344-8369-C01E9DF15B5D}"/>
              </a:ext>
            </a:extLst>
          </p:cNvPr>
          <p:cNvSpPr/>
          <p:nvPr/>
        </p:nvSpPr>
        <p:spPr>
          <a:xfrm>
            <a:off x="0" y="2457285"/>
            <a:ext cx="9144000" cy="2352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0"/>
            <a:ext cx="2171700" cy="6858000"/>
            <a:chOff x="0" y="0"/>
            <a:chExt cx="2171700" cy="6858000"/>
          </a:xfrm>
        </p:grpSpPr>
        <p:pic>
          <p:nvPicPr>
            <p:cNvPr id="6" name="Picture 5" descr="audit lingkungan 2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71700" cy="1628775"/>
            </a:xfrm>
            <a:prstGeom prst="rect">
              <a:avLst/>
            </a:prstGeom>
          </p:spPr>
        </p:pic>
        <p:pic>
          <p:nvPicPr>
            <p:cNvPr id="7" name="Picture 6" descr="audit lingkungan 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27801"/>
              <a:ext cx="2171700" cy="1621222"/>
            </a:xfrm>
            <a:prstGeom prst="rect">
              <a:avLst/>
            </a:prstGeom>
          </p:spPr>
        </p:pic>
        <p:pic>
          <p:nvPicPr>
            <p:cNvPr id="8" name="Picture 7" descr="audit lingkungan 2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476625"/>
              <a:ext cx="2171700" cy="1628775"/>
            </a:xfrm>
            <a:prstGeom prst="rect">
              <a:avLst/>
            </a:prstGeom>
          </p:spPr>
        </p:pic>
        <p:pic>
          <p:nvPicPr>
            <p:cNvPr id="9" name="Picture 8" descr="audit lingkungan 2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229225"/>
              <a:ext cx="2171700" cy="162877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2609721" y="0"/>
            <a:ext cx="4248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rush Script MT" pitchFamily="66" charset="0"/>
              </a:rPr>
              <a:t>Hal-</a:t>
            </a:r>
            <a:r>
              <a:rPr lang="en-US" sz="3200" dirty="0" err="1">
                <a:latin typeface="Brush Script MT" pitchFamily="66" charset="0"/>
              </a:rPr>
              <a:t>hal</a:t>
            </a:r>
            <a:r>
              <a:rPr lang="en-US" sz="3200" dirty="0">
                <a:latin typeface="Brush Script MT" pitchFamily="66" charset="0"/>
              </a:rPr>
              <a:t> yang </a:t>
            </a:r>
            <a:r>
              <a:rPr lang="en-US" sz="3200" dirty="0" err="1">
                <a:latin typeface="Brush Script MT" pitchFamily="66" charset="0"/>
              </a:rPr>
              <a:t>harus</a:t>
            </a:r>
            <a:r>
              <a:rPr lang="en-US" sz="3200" dirty="0">
                <a:latin typeface="Brush Script MT" pitchFamily="66" charset="0"/>
              </a:rPr>
              <a:t> </a:t>
            </a:r>
            <a:r>
              <a:rPr lang="en-US" sz="3200" dirty="0" err="1">
                <a:latin typeface="Brush Script MT" pitchFamily="66" charset="0"/>
              </a:rPr>
              <a:t>dihindari</a:t>
            </a:r>
            <a:endParaRPr lang="en-US" sz="3200" dirty="0">
              <a:latin typeface="Brush Script MT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33800" y="405825"/>
            <a:ext cx="3047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Brush Script MT" pitchFamily="66" charset="0"/>
              </a:rPr>
              <a:t>Selama</a:t>
            </a:r>
            <a:r>
              <a:rPr lang="en-US" sz="3200" dirty="0">
                <a:latin typeface="Brush Script MT" pitchFamily="66" charset="0"/>
              </a:rPr>
              <a:t> </a:t>
            </a:r>
            <a:r>
              <a:rPr lang="en-US" sz="3200" dirty="0" err="1">
                <a:latin typeface="Brush Script MT" pitchFamily="66" charset="0"/>
              </a:rPr>
              <a:t>Pelaksanaan</a:t>
            </a:r>
            <a:endParaRPr lang="en-US" sz="3200" dirty="0">
              <a:latin typeface="Brush Script MT" pitchFamily="66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81800" y="-76200"/>
            <a:ext cx="218040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66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audit</a:t>
            </a:r>
          </a:p>
        </p:txBody>
      </p:sp>
      <p:sp>
        <p:nvSpPr>
          <p:cNvPr id="1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0" y="1143000"/>
            <a:ext cx="6629400" cy="54864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Memberi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pertanyaan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mengandung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beban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memojokan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(</a:t>
            </a:r>
            <a:r>
              <a:rPr lang="en-US" sz="2200" i="1" dirty="0">
                <a:latin typeface="Arial" pitchFamily="34" charset="0"/>
                <a:cs typeface="Arial" pitchFamily="34" charset="0"/>
              </a:rPr>
              <a:t>loaded and leading question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).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Contohnya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: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mengapa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mengunakan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ijin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kerja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sudah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jelas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efektif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?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sengaja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membiarkan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pengendalian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ini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berjalan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Berdebat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auditee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tentang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id-ID" sz="2200" dirty="0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menghindarinya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minta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auditee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memilih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sample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berikutnya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diperiksa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Merasa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lebih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tahu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dibandingkan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auditee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mengenai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hal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diaudit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disarankan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lebih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banyak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menjadi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pendengar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daripada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pembicara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Misalnya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seharusnya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plating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seperti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ini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25E7D2-743B-43A4-97F3-C87FBDE29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F2B0ED-4BEB-47BD-81C4-36E4144490EE}" type="slidenum">
              <a:rPr lang="id-ID" smtClean="0"/>
              <a:pPr>
                <a:defRPr/>
              </a:pPr>
              <a:t>50</a:t>
            </a:fld>
            <a:endParaRPr lang="id-ID"/>
          </a:p>
        </p:txBody>
      </p:sp>
    </p:spTree>
  </p:cSld>
  <p:clrMapOvr>
    <a:masterClrMapping/>
  </p:clrMapOvr>
  <p:transition advClick="0">
    <p:random/>
    <p:sndAc>
      <p:stSnd>
        <p:snd r:embed="rId2" name="WHOOSH.WAV"/>
      </p:stSnd>
    </p:sndAc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74638" y="0"/>
            <a:ext cx="2200275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2667000" y="1087438"/>
            <a:ext cx="4763" cy="5207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2027237" y="-76200"/>
            <a:ext cx="2697163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HASIL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2749550" y="381000"/>
            <a:ext cx="496802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Impact" pitchFamily="34" charset="0"/>
                <a:cs typeface="Browallia New" pitchFamily="34" charset="-34"/>
              </a:rPr>
              <a:t>AUDIT INTERNAL</a:t>
            </a:r>
            <a:endParaRPr lang="en-US" sz="6000" dirty="0">
              <a:solidFill>
                <a:srgbClr val="FF0000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136650" y="0"/>
            <a:ext cx="471488" cy="5722938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ight Triangle 30"/>
          <p:cNvSpPr/>
          <p:nvPr/>
        </p:nvSpPr>
        <p:spPr>
          <a:xfrm flipH="1" flipV="1">
            <a:off x="1127125" y="5719763"/>
            <a:ext cx="501650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76400" y="5313363"/>
            <a:ext cx="436563" cy="933450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ight Triangle 36"/>
          <p:cNvSpPr/>
          <p:nvPr/>
        </p:nvSpPr>
        <p:spPr>
          <a:xfrm>
            <a:off x="1617663" y="5719763"/>
            <a:ext cx="515937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Right Triangle 37"/>
          <p:cNvSpPr/>
          <p:nvPr/>
        </p:nvSpPr>
        <p:spPr>
          <a:xfrm flipH="1">
            <a:off x="1690688" y="4826000"/>
            <a:ext cx="414337" cy="488950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ight Triangle 38"/>
          <p:cNvSpPr/>
          <p:nvPr/>
        </p:nvSpPr>
        <p:spPr>
          <a:xfrm rot="5400000">
            <a:off x="1649412" y="4857751"/>
            <a:ext cx="473075" cy="438150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4826000"/>
            <a:ext cx="1676400" cy="488950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3568" name="Picture 2" descr="http://previews.123rf.com/images/maxxyustas/maxxyustas1405/maxxyustas140500038/28216586-Plan-do-check-act-PDCA-on-white-isolated-background-3d-Stock-Phot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481138"/>
            <a:ext cx="2851150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1571625" y="457200"/>
            <a:ext cx="1166813" cy="1255713"/>
          </a:xfrm>
          <a:custGeom>
            <a:avLst/>
            <a:gdLst>
              <a:gd name="connsiteX0" fmla="*/ 1263535 w 1263535"/>
              <a:gd name="connsiteY0" fmla="*/ 0 h 964277"/>
              <a:gd name="connsiteX1" fmla="*/ 0 w 1263535"/>
              <a:gd name="connsiteY1" fmla="*/ 0 h 964277"/>
              <a:gd name="connsiteX2" fmla="*/ 33251 w 1263535"/>
              <a:gd name="connsiteY2" fmla="*/ 964277 h 964277"/>
              <a:gd name="connsiteX0" fmla="*/ 1263535 w 1263535"/>
              <a:gd name="connsiteY0" fmla="*/ 0 h 931026"/>
              <a:gd name="connsiteX1" fmla="*/ 0 w 1263535"/>
              <a:gd name="connsiteY1" fmla="*/ 0 h 931026"/>
              <a:gd name="connsiteX2" fmla="*/ 0 w 1263535"/>
              <a:gd name="connsiteY2" fmla="*/ 931026 h 93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3535" h="931026">
                <a:moveTo>
                  <a:pt x="1263535" y="0"/>
                </a:moveTo>
                <a:lnTo>
                  <a:pt x="0" y="0"/>
                </a:lnTo>
                <a:lnTo>
                  <a:pt x="0" y="93102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423988" y="285750"/>
            <a:ext cx="1524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Text Box 3"/>
          <p:cNvSpPr txBox="1">
            <a:spLocks noChangeArrowheads="1"/>
          </p:cNvSpPr>
          <p:nvPr/>
        </p:nvSpPr>
        <p:spPr bwMode="auto">
          <a:xfrm>
            <a:off x="2666999" y="1295400"/>
            <a:ext cx="624840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68325" indent="-568325">
              <a:lnSpc>
                <a:spcPct val="110000"/>
              </a:lnSpc>
              <a:buFont typeface="Wingdings 2" pitchFamily="18" charset="2"/>
              <a:buChar char="ó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Kesesuaian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Conformity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</a:t>
            </a:r>
          </a:p>
          <a:p>
            <a:pPr marL="568325" indent="-568325">
              <a:lnSpc>
                <a:spcPct val="110000"/>
              </a:lnSpc>
              <a:buFont typeface="Wingdings 2" pitchFamily="18" charset="2"/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     	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Kondisi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dipenuhinya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indent="-568325">
              <a:lnSpc>
                <a:spcPct val="110000"/>
              </a:lnSpc>
              <a:buFont typeface="Wingdings 2" pitchFamily="18" charset="2"/>
              <a:buNone/>
            </a:pP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indent="-568325">
              <a:lnSpc>
                <a:spcPct val="110000"/>
              </a:lnSpc>
              <a:buFont typeface="Wingdings 2" pitchFamily="18" charset="2"/>
              <a:buChar char="ó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Nonconformity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</a:t>
            </a:r>
          </a:p>
          <a:p>
            <a:pPr marL="568325" indent="-568325">
              <a:lnSpc>
                <a:spcPct val="110000"/>
              </a:lnSpc>
              <a:buFont typeface="Wingdings 2" pitchFamily="18" charset="2"/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    	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Kondisi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dipenuhinya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indent="1588">
              <a:lnSpc>
                <a:spcPct val="110000"/>
              </a:lnSpc>
              <a:buFont typeface="Wingdings 2" pitchFamily="18" charset="2"/>
              <a:buNone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Beberapa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membaginya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menjadi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2 (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dua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jenis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:</a:t>
            </a:r>
          </a:p>
          <a:p>
            <a:pPr marL="914400" lvl="1" indent="-284163">
              <a:lnSpc>
                <a:spcPct val="110000"/>
              </a:lnSpc>
              <a:buFont typeface="Wingdings 2" pitchFamily="18" charset="2"/>
              <a:buChar char="ð"/>
            </a:pPr>
            <a:r>
              <a:rPr lang="en-US" b="1" i="1" dirty="0">
                <a:latin typeface="Arial" pitchFamily="34" charset="0"/>
                <a:cs typeface="Arial" pitchFamily="34" charset="0"/>
              </a:rPr>
              <a:t>Major Nonconformity</a:t>
            </a:r>
          </a:p>
          <a:p>
            <a:pPr marL="914400" lvl="1" indent="-284163">
              <a:lnSpc>
                <a:spcPct val="110000"/>
              </a:lnSpc>
              <a:buFont typeface="Wingdings 2" pitchFamily="18" charset="2"/>
              <a:buChar char="ð"/>
            </a:pPr>
            <a:r>
              <a:rPr lang="en-US" b="1" i="1" dirty="0">
                <a:latin typeface="Arial" pitchFamily="34" charset="0"/>
                <a:cs typeface="Arial" pitchFamily="34" charset="0"/>
              </a:rPr>
              <a:t>Minor Nonconformity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lvl="1" indent="-568325">
              <a:lnSpc>
                <a:spcPct val="110000"/>
              </a:lnSpc>
              <a:buFont typeface="Wingdings 2" pitchFamily="18" charset="2"/>
              <a:buNone/>
            </a:pPr>
            <a:endParaRPr lang="en-US" sz="1600" b="1" dirty="0">
              <a:latin typeface="Arial" pitchFamily="34" charset="0"/>
              <a:cs typeface="Arial" pitchFamily="34" charset="0"/>
            </a:endParaRPr>
          </a:p>
          <a:p>
            <a:pPr marL="568325" indent="-568325">
              <a:lnSpc>
                <a:spcPct val="110000"/>
              </a:lnSpc>
              <a:buFont typeface="Wingdings 2" pitchFamily="18" charset="2"/>
              <a:buChar char="ó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Peluang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Peningkatan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Improvement Opportunity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Kondisi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dipenuhinya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akan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tetapi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terdapat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peluang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menimbulkan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peluang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meningkatkan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efektifitas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Char char="ó"/>
            </a:pP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11E57E-BB1C-4899-A4C7-418974DC1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594716-AFFC-4F43-81A6-BB50F0DB1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00563" y="1295400"/>
            <a:ext cx="4664075" cy="55626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1295400"/>
            <a:ext cx="4500563" cy="55626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422" name="TextBox 13"/>
          <p:cNvSpPr txBox="1">
            <a:spLocks noChangeArrowheads="1"/>
          </p:cNvSpPr>
          <p:nvPr/>
        </p:nvSpPr>
        <p:spPr bwMode="auto">
          <a:xfrm>
            <a:off x="1905795" y="602902"/>
            <a:ext cx="2613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Arial" pitchFamily="34" charset="0"/>
                <a:cs typeface="Arial" pitchFamily="34" charset="0"/>
              </a:rPr>
              <a:t>Klasifikasi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Hasil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43400" y="213888"/>
            <a:ext cx="2395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Impact" pitchFamily="34" charset="0"/>
              </a:rPr>
              <a:t>TEMUAN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  <a:latin typeface="Impact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54781" y="1624329"/>
            <a:ext cx="4191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800" u="sng" dirty="0">
                <a:latin typeface="Arial" pitchFamily="34" charset="0"/>
                <a:cs typeface="Arial" pitchFamily="34" charset="0"/>
              </a:rPr>
              <a:t>Major Nonconformity</a:t>
            </a:r>
          </a:p>
          <a:p>
            <a:pPr marL="569913" lvl="1" indent="-404813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b="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ada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bukti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penerapan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kegagalan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keseluruhan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dari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memenuhi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salah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satu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persyaratan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ISO 22301</a:t>
            </a:r>
          </a:p>
          <a:p>
            <a:pPr marL="569913" lvl="1" indent="-404813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b="0" dirty="0" err="1">
                <a:latin typeface="Arial" pitchFamily="34" charset="0"/>
                <a:cs typeface="Arial" pitchFamily="34" charset="0"/>
              </a:rPr>
              <a:t>Beberapa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minor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terhadap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satu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elemen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dapat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mengisyaratkan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kegagalan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sehingga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dapat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dikategorikan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sebagai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major nonconformity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25461" y="1584225"/>
            <a:ext cx="42672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4488" lvl="1" indent="-344488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Semua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yang </a:t>
            </a:r>
            <a:r>
              <a:rPr lang="id-ID" sz="2000" dirty="0">
                <a:latin typeface="Arial" pitchFamily="34" charset="0"/>
                <a:cs typeface="Arial" pitchFamily="34" charset="0"/>
              </a:rPr>
              <a:t>bisa berakibat fatal</a:t>
            </a: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Tidak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melakukan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pemeriksaan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gas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saat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bekerja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diruang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terbatas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memakai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body harness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saat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bekerja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di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ketinggian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Mengelas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bahan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mudah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terbakar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Mengganjal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interlock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cover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mesin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Limbah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B3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dibuat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saluran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air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hujan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dll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58A77-66FD-4F83-980A-EEE588D4C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B593D5-462D-41CA-B88F-3B3896C8D53E}"/>
              </a:ext>
            </a:extLst>
          </p:cNvPr>
          <p:cNvSpPr/>
          <p:nvPr/>
        </p:nvSpPr>
        <p:spPr>
          <a:xfrm>
            <a:off x="0" y="1295400"/>
            <a:ext cx="9164638" cy="4571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3A355D-B727-46A0-A400-E12AF5FF9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" y="0"/>
            <a:ext cx="9164638" cy="685800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422" name="TextBox 13"/>
          <p:cNvSpPr txBox="1">
            <a:spLocks noChangeArrowheads="1"/>
          </p:cNvSpPr>
          <p:nvPr/>
        </p:nvSpPr>
        <p:spPr bwMode="auto">
          <a:xfrm>
            <a:off x="256844" y="392465"/>
            <a:ext cx="2613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Arial" pitchFamily="34" charset="0"/>
                <a:cs typeface="Arial" pitchFamily="34" charset="0"/>
              </a:rPr>
              <a:t>Klasifikasi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Hasil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14006" y="1535465"/>
            <a:ext cx="3429000" cy="15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4800" y="688335"/>
            <a:ext cx="2395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Impact" pitchFamily="34" charset="0"/>
              </a:rPr>
              <a:t>TEMUAN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  <a:latin typeface="Impact" pitchFamily="34" charset="0"/>
            </a:endParaRP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681404" y="1931939"/>
            <a:ext cx="7781192" cy="438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200" b="1" dirty="0">
                <a:latin typeface="Century Gothic" pitchFamily="34" charset="0"/>
              </a:rPr>
              <a:t>Minor Nonconformity : </a:t>
            </a:r>
            <a:r>
              <a:rPr lang="en-US" sz="2200" b="1" dirty="0" err="1">
                <a:latin typeface="Century Gothic" pitchFamily="34" charset="0"/>
              </a:rPr>
              <a:t>kriterianya</a:t>
            </a:r>
            <a:r>
              <a:rPr lang="en-US" sz="2200" b="1" dirty="0">
                <a:latin typeface="Century Gothic" pitchFamily="34" charset="0"/>
              </a:rPr>
              <a:t> </a:t>
            </a:r>
            <a:r>
              <a:rPr lang="en-US" sz="2200" b="1" dirty="0" err="1">
                <a:latin typeface="Century Gothic" pitchFamily="34" charset="0"/>
              </a:rPr>
              <a:t>a.l</a:t>
            </a:r>
            <a:endParaRPr lang="en-US" sz="2200" b="1" dirty="0">
              <a:latin typeface="Century Gothic" pitchFamily="34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000" b="1" dirty="0" err="1">
                <a:latin typeface="Century Gothic" pitchFamily="34" charset="0"/>
              </a:rPr>
              <a:t>Ketidaksesuaian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terhadap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persyaratan</a:t>
            </a:r>
            <a:r>
              <a:rPr lang="en-US" sz="2000" b="1" dirty="0">
                <a:latin typeface="Century Gothic" pitchFamily="34" charset="0"/>
              </a:rPr>
              <a:t> ISO 22301:2012 yang </a:t>
            </a:r>
            <a:r>
              <a:rPr lang="en-US" sz="2000" b="1" dirty="0" err="1">
                <a:latin typeface="Century Gothic" pitchFamily="34" charset="0"/>
              </a:rPr>
              <a:t>tidak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mengakibatkan</a:t>
            </a:r>
            <a:r>
              <a:rPr lang="en-US" sz="2000" b="1" dirty="0">
                <a:latin typeface="Century Gothic" pitchFamily="34" charset="0"/>
              </a:rPr>
              <a:t> pada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1" dirty="0" err="1">
                <a:latin typeface="Century Gothic" pitchFamily="34" charset="0"/>
              </a:rPr>
              <a:t>kegagalan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dari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suatu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sistem</a:t>
            </a:r>
            <a:r>
              <a:rPr lang="en-US" b="1" dirty="0">
                <a:latin typeface="Century Gothic" pitchFamily="34" charset="0"/>
              </a:rPr>
              <a:t>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1" dirty="0" err="1">
                <a:latin typeface="Century Gothic" pitchFamily="34" charset="0"/>
              </a:rPr>
              <a:t>mengurangi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kemampuannya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dalam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menjamin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kondisi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proses</a:t>
            </a:r>
            <a:r>
              <a:rPr lang="en-US" b="1" dirty="0">
                <a:latin typeface="Century Gothic" pitchFamily="34" charset="0"/>
              </a:rPr>
              <a:t> yang </a:t>
            </a:r>
            <a:r>
              <a:rPr lang="en-US" b="1" dirty="0" err="1">
                <a:latin typeface="Century Gothic" pitchFamily="34" charset="0"/>
              </a:rPr>
              <a:t>terkontrol</a:t>
            </a:r>
            <a:r>
              <a:rPr lang="en-US" b="1" dirty="0">
                <a:latin typeface="Century Gothic" pitchFamily="34" charset="0"/>
              </a:rPr>
              <a:t>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id-ID" b="1" dirty="0">
                <a:latin typeface="Century Gothic" pitchFamily="34" charset="0"/>
              </a:rPr>
              <a:t>Kondisi fatal </a:t>
            </a:r>
            <a:endParaRPr lang="en-US" b="1" dirty="0">
              <a:latin typeface="Century Gothic" pitchFamily="34" charset="0"/>
            </a:endParaRP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endParaRPr lang="en-US" b="1" dirty="0">
              <a:latin typeface="Century Gothic" pitchFamily="34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r>
              <a:rPr lang="en-US" sz="2000" b="1" dirty="0">
                <a:latin typeface="Century Gothic" pitchFamily="34" charset="0"/>
              </a:rPr>
              <a:t>Yang </a:t>
            </a:r>
            <a:r>
              <a:rPr lang="en-US" sz="2000" b="1" dirty="0" err="1">
                <a:latin typeface="Century Gothic" pitchFamily="34" charset="0"/>
              </a:rPr>
              <a:t>disebabkan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a.l</a:t>
            </a:r>
            <a:r>
              <a:rPr lang="en-US" sz="2000" b="1" dirty="0">
                <a:latin typeface="Century Gothic" pitchFamily="34" charset="0"/>
              </a:rPr>
              <a:t>: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1" dirty="0" err="1">
                <a:latin typeface="Century Gothic" pitchFamily="34" charset="0"/>
              </a:rPr>
              <a:t>Kegagalan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pada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dokumentasi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dan</a:t>
            </a:r>
            <a:r>
              <a:rPr lang="en-US" b="1" dirty="0">
                <a:latin typeface="Century Gothic" pitchFamily="34" charset="0"/>
              </a:rPr>
              <a:t> record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b="1" dirty="0" err="1">
                <a:latin typeface="Century Gothic" pitchFamily="34" charset="0"/>
              </a:rPr>
              <a:t>Satu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atau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lebih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ketidakkonsistenan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penerapan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suatu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persyaratan</a:t>
            </a:r>
            <a:r>
              <a:rPr lang="en-US" b="1" dirty="0">
                <a:latin typeface="Century Gothic" pitchFamily="34" charset="0"/>
              </a:rPr>
              <a:t> yang </a:t>
            </a:r>
            <a:r>
              <a:rPr lang="en-US" b="1" dirty="0" err="1">
                <a:latin typeface="Century Gothic" pitchFamily="34" charset="0"/>
              </a:rPr>
              <a:t>tidak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mengakibatkan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kepada</a:t>
            </a:r>
            <a:r>
              <a:rPr lang="en-US" b="1" dirty="0">
                <a:latin typeface="Century Gothic" pitchFamily="34" charset="0"/>
              </a:rPr>
              <a:t> 3 </a:t>
            </a:r>
            <a:r>
              <a:rPr lang="en-US" b="1" dirty="0" err="1">
                <a:latin typeface="Century Gothic" pitchFamily="34" charset="0"/>
              </a:rPr>
              <a:t>hal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tersebut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diatas</a:t>
            </a:r>
            <a:r>
              <a:rPr lang="en-US" b="1" dirty="0">
                <a:latin typeface="Century Gothic" pitchFamily="34" charset="0"/>
              </a:rPr>
              <a:t>.</a:t>
            </a: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2"/>
              </a:buBlip>
            </a:pPr>
            <a:endParaRPr lang="en-US" sz="2000" b="1" dirty="0">
              <a:latin typeface="Century Gothic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40600B-B196-4580-B12C-8E132C527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DC9084-A959-4B97-A069-48B6F445F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28" y="171505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191000" y="0"/>
            <a:ext cx="4953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0505" y="5020270"/>
            <a:ext cx="41504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TEMUAN AUDIT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334" y="4535269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  <a:latin typeface="Impact" pitchFamily="34" charset="0"/>
              </a:rPr>
              <a:t>Penulisan</a:t>
            </a:r>
            <a:r>
              <a:rPr lang="en-US" sz="3600" dirty="0">
                <a:solidFill>
                  <a:srgbClr val="FF0000"/>
                </a:solidFill>
                <a:latin typeface="Impact" pitchFamily="34" charset="0"/>
              </a:rPr>
              <a:t> 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4322885" y="695325"/>
            <a:ext cx="4744915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Kejelasan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temuan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mempermudah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orang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memahami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permasalahannya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Pastikan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temuan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anda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sudah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prinsip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PLOR (Problem, Location, Objectives Evidence, Reference)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B09417-4A37-4CA2-A56A-BDAC66BED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05" y="1018401"/>
            <a:ext cx="3932261" cy="33835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2D979-F979-4D4B-BB52-9EA286B0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BEE37-7EBD-46E4-BA28-78E29897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  <p:transition advClick="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191000" y="0"/>
            <a:ext cx="4953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0505" y="5020270"/>
            <a:ext cx="41504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TEMUAN AUDIT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334" y="4535269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  <a:latin typeface="Impact" pitchFamily="34" charset="0"/>
              </a:rPr>
              <a:t>Penulisan</a:t>
            </a:r>
            <a:r>
              <a:rPr lang="en-US" sz="3600" dirty="0">
                <a:solidFill>
                  <a:srgbClr val="FF0000"/>
                </a:solidFill>
                <a:latin typeface="Impact" pitchFamily="34" charset="0"/>
              </a:rPr>
              <a:t> </a:t>
            </a: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4419600" y="533400"/>
            <a:ext cx="4504592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0" dirty="0" err="1">
                <a:solidFill>
                  <a:schemeClr val="bg1"/>
                </a:solidFill>
                <a:latin typeface="Comic Sans MS" pitchFamily="66" charset="0"/>
              </a:rPr>
              <a:t>Contoh</a:t>
            </a:r>
            <a:r>
              <a:rPr lang="en-US" sz="3200" b="0" dirty="0">
                <a:solidFill>
                  <a:schemeClr val="bg1"/>
                </a:solidFill>
                <a:latin typeface="Comic Sans MS" pitchFamily="66" charset="0"/>
              </a:rPr>
              <a:t> :</a:t>
            </a:r>
          </a:p>
          <a:p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Pengendalian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kontraktor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belum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konsisten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dilakukan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,</a:t>
            </a:r>
          </a:p>
          <a:p>
            <a:endParaRPr lang="en-US" sz="2400" b="0" dirty="0">
              <a:solidFill>
                <a:schemeClr val="bg1"/>
              </a:solidFill>
              <a:latin typeface="Comic Sans MS" pitchFamily="66" charset="0"/>
            </a:endParaRPr>
          </a:p>
          <a:p>
            <a:r>
              <a:rPr lang="en-US" sz="2400" b="0" dirty="0" err="1">
                <a:solidFill>
                  <a:schemeClr val="bg1"/>
                </a:solidFill>
                <a:latin typeface="Comic Sans MS" pitchFamily="66" charset="0"/>
              </a:rPr>
              <a:t>misal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pada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dept. Engineering </a:t>
            </a:r>
          </a:p>
          <a:p>
            <a:endParaRPr lang="en-US" sz="2400" b="0" u="sng" dirty="0">
              <a:solidFill>
                <a:schemeClr val="bg1"/>
              </a:solidFill>
              <a:latin typeface="Comic Sans MS" pitchFamily="66" charset="0"/>
            </a:endParaRPr>
          </a:p>
          <a:p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Kontraktor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PT ABC, form </a:t>
            </a:r>
            <a:r>
              <a:rPr lang="en-US" sz="2400" u="sng" dirty="0">
                <a:solidFill>
                  <a:schemeClr val="bg1"/>
                </a:solidFill>
                <a:latin typeface="Comic Sans MS" pitchFamily="66" charset="0"/>
              </a:rPr>
              <a:t>Work Permit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,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masih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belum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diisi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,</a:t>
            </a:r>
          </a:p>
          <a:p>
            <a:endParaRPr lang="en-US" sz="2400" b="0" dirty="0">
              <a:solidFill>
                <a:schemeClr val="bg1"/>
              </a:solidFill>
              <a:latin typeface="Comic Sans MS" pitchFamily="66" charset="0"/>
            </a:endParaRPr>
          </a:p>
          <a:p>
            <a:r>
              <a:rPr lang="en-US" sz="2400" b="0" dirty="0" err="1">
                <a:solidFill>
                  <a:schemeClr val="bg1"/>
                </a:solidFill>
                <a:latin typeface="Comic Sans MS" pitchFamily="66" charset="0"/>
              </a:rPr>
              <a:t>tidak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dirty="0" err="1">
                <a:solidFill>
                  <a:schemeClr val="bg1"/>
                </a:solidFill>
                <a:latin typeface="Comic Sans MS" pitchFamily="66" charset="0"/>
              </a:rPr>
              <a:t>sesuai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yang </a:t>
            </a:r>
            <a:r>
              <a:rPr lang="en-US" sz="2400" b="0" dirty="0" err="1">
                <a:solidFill>
                  <a:schemeClr val="bg1"/>
                </a:solidFill>
                <a:latin typeface="Comic Sans MS" pitchFamily="66" charset="0"/>
              </a:rPr>
              <a:t>diminta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dirty="0" err="1">
                <a:solidFill>
                  <a:schemeClr val="bg1"/>
                </a:solidFill>
                <a:latin typeface="Comic Sans MS" pitchFamily="66" charset="0"/>
              </a:rPr>
              <a:t>oleh</a:t>
            </a:r>
            <a:r>
              <a:rPr lang="en-US" sz="2400" b="0" dirty="0">
                <a:solidFill>
                  <a:schemeClr val="bg1"/>
                </a:solidFill>
                <a:latin typeface="Comic Sans MS" pitchFamily="66" charset="0"/>
              </a:rPr>
              <a:t> </a:t>
            </a:r>
          </a:p>
          <a:p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Prosedur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Pengendalian</a:t>
            </a:r>
            <a:r>
              <a:rPr lang="en-US" sz="2400" b="0" u="sng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en-US" sz="2400" b="0" u="sng" dirty="0" err="1">
                <a:solidFill>
                  <a:schemeClr val="bg1"/>
                </a:solidFill>
                <a:latin typeface="Comic Sans MS" pitchFamily="66" charset="0"/>
              </a:rPr>
              <a:t>Kontraktor</a:t>
            </a:r>
            <a:endParaRPr lang="en-US" sz="2400" b="0" u="sng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9800" y="182880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20550" y="251013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96000" y="3576935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57800" y="54819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22609F-8E34-4A82-A474-4764C00A1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05" y="1018401"/>
            <a:ext cx="3932261" cy="33835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11CDC4-5DB1-4267-9BB7-4D9DC787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3CEE90-EA5C-41D4-8702-41186AF5D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  <p:transition advClick="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132654"/>
            <a:ext cx="9144000" cy="4615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64831" y="4201361"/>
            <a:ext cx="7884831" cy="15952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err="1"/>
              <a:t>Buat</a:t>
            </a:r>
            <a:r>
              <a:rPr lang="en-US" sz="4400" dirty="0"/>
              <a:t> </a:t>
            </a:r>
            <a:r>
              <a:rPr lang="en-US" sz="4400" dirty="0" err="1"/>
              <a:t>Laporan</a:t>
            </a:r>
            <a:r>
              <a:rPr lang="en-US" sz="4400" dirty="0"/>
              <a:t> </a:t>
            </a:r>
            <a:r>
              <a:rPr lang="en-US" sz="4400" dirty="0" err="1"/>
              <a:t>Temuan</a:t>
            </a:r>
            <a:r>
              <a:rPr lang="en-US" sz="4400" dirty="0"/>
              <a:t> Audit </a:t>
            </a:r>
            <a:r>
              <a:rPr lang="en-US" sz="4400" dirty="0" err="1"/>
              <a:t>dengan</a:t>
            </a:r>
            <a:r>
              <a:rPr lang="en-US" sz="4400" dirty="0"/>
              <a:t> </a:t>
            </a:r>
            <a:r>
              <a:rPr lang="en-US" sz="4400" dirty="0" err="1"/>
              <a:t>Metode</a:t>
            </a:r>
            <a:r>
              <a:rPr lang="en-US" sz="4400" dirty="0"/>
              <a:t> PLOR</a:t>
            </a:r>
          </a:p>
          <a:p>
            <a:pPr marL="0" indent="0" algn="ctr"/>
            <a:endParaRPr lang="en-US" sz="4400" dirty="0"/>
          </a:p>
          <a:p>
            <a:pPr marL="0" indent="0" algn="ctr">
              <a:buNone/>
            </a:pPr>
            <a:endParaRPr lang="en-US" sz="4400" dirty="0"/>
          </a:p>
          <a:p>
            <a:pPr lvl="1" algn="ctr" eaLnBrk="1" hangingPunct="1"/>
            <a:endParaRPr lang="en-US" sz="4800" dirty="0"/>
          </a:p>
          <a:p>
            <a:pPr lvl="1" algn="ctr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sz="4800" dirty="0"/>
          </a:p>
        </p:txBody>
      </p:sp>
      <p:pic>
        <p:nvPicPr>
          <p:cNvPr id="8" name="Picture 1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4139" y="4226627"/>
            <a:ext cx="1671550" cy="167155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572232" y="5736998"/>
            <a:ext cx="2571768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846" dirty="0">
                <a:solidFill>
                  <a:srgbClr val="0000CC"/>
                </a:solidFill>
                <a:latin typeface="Century Gothic" pitchFamily="34" charset="0"/>
              </a:rPr>
              <a:t>Waktu : </a:t>
            </a:r>
            <a:r>
              <a:rPr lang="en-US" sz="1846" dirty="0">
                <a:solidFill>
                  <a:srgbClr val="0000CC"/>
                </a:solidFill>
                <a:latin typeface="Century Gothic" pitchFamily="34" charset="0"/>
              </a:rPr>
              <a:t>30</a:t>
            </a:r>
            <a:r>
              <a:rPr lang="id-ID" sz="1846" dirty="0">
                <a:solidFill>
                  <a:srgbClr val="0000CC"/>
                </a:solidFill>
                <a:latin typeface="Century Gothic" pitchFamily="34" charset="0"/>
              </a:rPr>
              <a:t> Menit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553200" y="6257215"/>
            <a:ext cx="2133600" cy="337038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11" name="Picture 2" descr="C:\Users\MGR\AppData\Roaming\PixelMetrics\CaptureWiz\Temp\72.jpg">
            <a:extLst>
              <a:ext uri="{FF2B5EF4-FFF2-40B4-BE49-F238E27FC236}">
                <a16:creationId xmlns:a16="http://schemas.microsoft.com/office/drawing/2014/main" id="{27C69603-5231-40CB-8B7A-3160FE924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27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50A734-C502-4ADE-92D1-075EB202A6FD}"/>
              </a:ext>
            </a:extLst>
          </p:cNvPr>
          <p:cNvSpPr txBox="1"/>
          <p:nvPr/>
        </p:nvSpPr>
        <p:spPr>
          <a:xfrm>
            <a:off x="381000" y="3226951"/>
            <a:ext cx="30904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WORKSHOP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FEF3F8-12D3-4B74-8B8B-586F6E1D1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02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B2CBA-41DF-47AB-B50E-7BDF5B7C8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399" y="3886200"/>
            <a:ext cx="3999364" cy="2971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0"/>
            <a:ext cx="51054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069384" y="533400"/>
            <a:ext cx="399936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meeting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92349" y="152400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Impact" pitchFamily="34" charset="0"/>
              </a:rPr>
              <a:t>Closing</a:t>
            </a: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190500" y="533400"/>
            <a:ext cx="4724399" cy="5709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65138" indent="-465138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Memperkenalkan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audit team (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apabila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ada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peserta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yang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tidak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ikut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pada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saat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opening meeting )</a:t>
            </a:r>
          </a:p>
          <a:p>
            <a:pPr marL="465138" indent="-465138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Mereview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scope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tujuan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audit</a:t>
            </a:r>
          </a:p>
          <a:p>
            <a:pPr marL="465138" indent="-465138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Hasil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keseluruhan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audit</a:t>
            </a:r>
          </a:p>
          <a:p>
            <a:pPr marL="465138" indent="-465138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Improvement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praktek-praktek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yang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baik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(Strong point)</a:t>
            </a:r>
          </a:p>
          <a:p>
            <a:pPr marL="465138" indent="-465138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Penjelasan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masalah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yang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ditemukan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(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nonconformances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)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dengan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akibat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yang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dapat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ditimbulkan</a:t>
            </a:r>
            <a:endParaRPr lang="en-US" sz="1600" b="1" dirty="0">
              <a:solidFill>
                <a:schemeClr val="bg1"/>
              </a:solidFill>
              <a:latin typeface="Century Gothic" pitchFamily="34" charset="0"/>
            </a:endParaRPr>
          </a:p>
          <a:p>
            <a:pPr marL="465138" indent="-465138" eaLnBrk="0" hangingPunct="0">
              <a:lnSpc>
                <a:spcPct val="90000"/>
              </a:lnSpc>
              <a:buFont typeface="Monotype Sorts" charset="2"/>
              <a:buChar char="J"/>
            </a:pPr>
            <a:endParaRPr lang="en-US" sz="1600" b="1" dirty="0">
              <a:solidFill>
                <a:schemeClr val="bg1"/>
              </a:solidFill>
              <a:latin typeface="Century Gothic" pitchFamily="34" charset="0"/>
            </a:endParaRPr>
          </a:p>
          <a:p>
            <a:pPr marL="465138" indent="-465138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Menjelaskan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bahwa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audit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adalah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sampling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bahwa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problem yang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ditemukan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dapat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terjadi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pada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area yang lain,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sehingga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tindakan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koreksi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tidak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hanya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dilakukan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terhadap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hasil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temuan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tetapi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juga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terhadap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sistem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dimana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nonconformances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tersebut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ditemukan</a:t>
            </a:r>
            <a:endParaRPr lang="en-US" sz="1600" b="1" dirty="0">
              <a:solidFill>
                <a:schemeClr val="bg1"/>
              </a:solidFill>
              <a:latin typeface="Century Gothic" pitchFamily="34" charset="0"/>
            </a:endParaRPr>
          </a:p>
          <a:p>
            <a:pPr marL="465138" indent="-465138" eaLnBrk="0" hangingPunct="0">
              <a:lnSpc>
                <a:spcPct val="90000"/>
              </a:lnSpc>
              <a:buFont typeface="Monotype Sorts" charset="2"/>
              <a:buChar char="J"/>
            </a:pPr>
            <a:endParaRPr lang="en-US" sz="1600" b="1" dirty="0">
              <a:solidFill>
                <a:schemeClr val="bg1"/>
              </a:solidFill>
              <a:latin typeface="Century Gothic" pitchFamily="34" charset="0"/>
            </a:endParaRPr>
          </a:p>
          <a:p>
            <a:pPr marL="465138" indent="-465138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Rekomendasi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untuk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improvement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dimasa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yang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akan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datang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(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bila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ada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)</a:t>
            </a:r>
          </a:p>
          <a:p>
            <a:pPr marL="465138" indent="-465138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Rencana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follow up /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verifikasi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  </a:t>
            </a:r>
            <a:endParaRPr lang="en-GB" sz="16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" name="AutoShape 2" descr="Image result for closing meeting">
            <a:extLst>
              <a:ext uri="{FF2B5EF4-FFF2-40B4-BE49-F238E27FC236}">
                <a16:creationId xmlns:a16="http://schemas.microsoft.com/office/drawing/2014/main" id="{8659446A-3F5E-4FE9-8196-B1B85C185E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D47AE9-B137-4751-9EE5-AB94438C4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0F40D7-572C-4A6E-B69F-834561879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  <p:transition advClick="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B9ACBA-EE1A-4766-9175-089491F71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746" y="-9940"/>
            <a:ext cx="9144000" cy="686793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19200" y="4800600"/>
            <a:ext cx="496802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 INTERNAL</a:t>
            </a:r>
            <a:endParaRPr lang="en-US" sz="6000" b="1" cap="all" spc="0" dirty="0">
              <a:ln w="9000" cmpd="sng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pic>
        <p:nvPicPr>
          <p:cNvPr id="14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62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228600" y="396053"/>
            <a:ext cx="6172200" cy="55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0" eaLnBrk="0" hangingPunct="0">
              <a:lnSpc>
                <a:spcPct val="120000"/>
              </a:lnSpc>
              <a:tabLst>
                <a:tab pos="533400" algn="l"/>
              </a:tabLst>
            </a:pPr>
            <a:r>
              <a:rPr lang="en-GB" sz="2800" b="0" dirty="0">
                <a:latin typeface="Century Gothic" pitchFamily="34" charset="0"/>
              </a:rPr>
              <a:t>FASE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FCFCF-7F72-482B-AB91-8A003F7FA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1B64C-214A-4677-B568-C67E34052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74638" y="0"/>
            <a:ext cx="2200275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2667000" y="1087438"/>
            <a:ext cx="4763" cy="5207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2286000" y="-76200"/>
            <a:ext cx="2697163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Follow Up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2749550" y="381000"/>
            <a:ext cx="496802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9900"/>
                </a:solidFill>
                <a:latin typeface="Impact" pitchFamily="34" charset="0"/>
                <a:cs typeface="Browallia New" pitchFamily="34" charset="-34"/>
              </a:rPr>
              <a:t>AUDIT INTERNAL</a:t>
            </a:r>
            <a:endParaRPr lang="en-US" sz="6000" dirty="0">
              <a:solidFill>
                <a:srgbClr val="009900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136650" y="0"/>
            <a:ext cx="471488" cy="5722938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ight Triangle 30"/>
          <p:cNvSpPr/>
          <p:nvPr/>
        </p:nvSpPr>
        <p:spPr>
          <a:xfrm flipH="1" flipV="1">
            <a:off x="1127125" y="5719763"/>
            <a:ext cx="501650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76400" y="5313363"/>
            <a:ext cx="436563" cy="933450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ight Triangle 36"/>
          <p:cNvSpPr/>
          <p:nvPr/>
        </p:nvSpPr>
        <p:spPr>
          <a:xfrm>
            <a:off x="1617663" y="5719763"/>
            <a:ext cx="515937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Right Triangle 37"/>
          <p:cNvSpPr/>
          <p:nvPr/>
        </p:nvSpPr>
        <p:spPr>
          <a:xfrm flipH="1">
            <a:off x="1690688" y="4826000"/>
            <a:ext cx="414337" cy="488950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ight Triangle 38"/>
          <p:cNvSpPr/>
          <p:nvPr/>
        </p:nvSpPr>
        <p:spPr>
          <a:xfrm rot="5400000">
            <a:off x="1649412" y="4857751"/>
            <a:ext cx="473075" cy="438150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4826000"/>
            <a:ext cx="1676400" cy="488950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3568" name="Picture 2" descr="http://previews.123rf.com/images/maxxyustas/maxxyustas1405/maxxyustas140500038/28216586-Plan-do-check-act-PDCA-on-white-isolated-background-3d-Stock-Phot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481138"/>
            <a:ext cx="2851150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1571625" y="457200"/>
            <a:ext cx="1166813" cy="1255713"/>
          </a:xfrm>
          <a:custGeom>
            <a:avLst/>
            <a:gdLst>
              <a:gd name="connsiteX0" fmla="*/ 1263535 w 1263535"/>
              <a:gd name="connsiteY0" fmla="*/ 0 h 964277"/>
              <a:gd name="connsiteX1" fmla="*/ 0 w 1263535"/>
              <a:gd name="connsiteY1" fmla="*/ 0 h 964277"/>
              <a:gd name="connsiteX2" fmla="*/ 33251 w 1263535"/>
              <a:gd name="connsiteY2" fmla="*/ 964277 h 964277"/>
              <a:gd name="connsiteX0" fmla="*/ 1263535 w 1263535"/>
              <a:gd name="connsiteY0" fmla="*/ 0 h 931026"/>
              <a:gd name="connsiteX1" fmla="*/ 0 w 1263535"/>
              <a:gd name="connsiteY1" fmla="*/ 0 h 931026"/>
              <a:gd name="connsiteX2" fmla="*/ 0 w 1263535"/>
              <a:gd name="connsiteY2" fmla="*/ 931026 h 93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3535" h="931026">
                <a:moveTo>
                  <a:pt x="1263535" y="0"/>
                </a:moveTo>
                <a:lnTo>
                  <a:pt x="0" y="0"/>
                </a:lnTo>
                <a:lnTo>
                  <a:pt x="0" y="93102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423988" y="285750"/>
            <a:ext cx="1524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2743200" y="1219200"/>
            <a:ext cx="61722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telah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dilakukan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tersebut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sesuai</a:t>
            </a:r>
            <a:r>
              <a:rPr lang="en-US" sz="2000" b="0" dirty="0">
                <a:latin typeface="Century Gothic" pitchFamily="34" charset="0"/>
              </a:rPr>
              <a:t>  </a:t>
            </a:r>
            <a:r>
              <a:rPr lang="en-US" sz="2000" b="0" dirty="0" err="1">
                <a:latin typeface="Century Gothic" pitchFamily="34" charset="0"/>
              </a:rPr>
              <a:t>dengan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nonconformances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ditemukan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tersebut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efektif</a:t>
            </a:r>
            <a:r>
              <a:rPr lang="en-US" sz="2000" b="0" dirty="0">
                <a:latin typeface="Century Gothic" pitchFamily="34" charset="0"/>
              </a:rPr>
              <a:t> agar </a:t>
            </a:r>
            <a:r>
              <a:rPr lang="en-US" sz="2000" b="0" dirty="0" err="1">
                <a:latin typeface="Century Gothic" pitchFamily="34" charset="0"/>
              </a:rPr>
              <a:t>masalah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sama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tidak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terulang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Membuat</a:t>
            </a:r>
            <a:r>
              <a:rPr lang="en-US" sz="2000" b="0" dirty="0">
                <a:latin typeface="Century Gothic" pitchFamily="34" charset="0"/>
              </a:rPr>
              <a:t> CAR </a:t>
            </a:r>
            <a:r>
              <a:rPr lang="en-US" sz="2000" b="0" dirty="0" err="1">
                <a:latin typeface="Century Gothic" pitchFamily="34" charset="0"/>
              </a:rPr>
              <a:t>baru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apabila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saat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verifikasi</a:t>
            </a:r>
            <a:r>
              <a:rPr lang="en-US" sz="2000" b="0" dirty="0">
                <a:latin typeface="Century Gothic" pitchFamily="34" charset="0"/>
              </a:rPr>
              <a:t>, status CAR </a:t>
            </a:r>
            <a:r>
              <a:rPr lang="en-US" sz="2000" b="0" dirty="0" err="1">
                <a:latin typeface="Century Gothic" pitchFamily="34" charset="0"/>
              </a:rPr>
              <a:t>masih</a:t>
            </a:r>
            <a:r>
              <a:rPr lang="en-US" sz="2000" b="0" dirty="0">
                <a:latin typeface="Century Gothic" pitchFamily="34" charset="0"/>
              </a:rPr>
              <a:t> OPEN(</a:t>
            </a:r>
            <a:r>
              <a:rPr lang="en-US" sz="2000" b="0" dirty="0" err="1">
                <a:latin typeface="Century Gothic" pitchFamily="34" charset="0"/>
              </a:rPr>
              <a:t>bila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perlu</a:t>
            </a:r>
            <a:r>
              <a:rPr lang="en-US" sz="2000" b="0" dirty="0">
                <a:latin typeface="Century Gothic" pitchFamily="34" charset="0"/>
              </a:rPr>
              <a:t>)</a:t>
            </a: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Membuat</a:t>
            </a:r>
            <a:r>
              <a:rPr lang="en-US" sz="2000" b="0" dirty="0">
                <a:latin typeface="Century Gothic" pitchFamily="34" charset="0"/>
              </a:rPr>
              <a:t> schedule </a:t>
            </a:r>
            <a:r>
              <a:rPr lang="en-US" sz="2000" b="0" dirty="0" err="1">
                <a:latin typeface="Century Gothic" pitchFamily="34" charset="0"/>
              </a:rPr>
              <a:t>verifikasi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nonconformances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masih</a:t>
            </a:r>
            <a:r>
              <a:rPr lang="en-US" sz="2000" b="0" dirty="0">
                <a:latin typeface="Century Gothic" pitchFamily="34" charset="0"/>
              </a:rPr>
              <a:t> OPEN</a:t>
            </a:r>
            <a:endParaRPr lang="en-GB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Gunakan</a:t>
            </a:r>
            <a:r>
              <a:rPr lang="en-US" sz="2000" b="0" dirty="0">
                <a:latin typeface="Century Gothic" pitchFamily="34" charset="0"/>
              </a:rPr>
              <a:t> LOG CAR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memonitor</a:t>
            </a:r>
            <a:r>
              <a:rPr lang="en-US" sz="2000" b="0" dirty="0">
                <a:latin typeface="Century Gothic" pitchFamily="34" charset="0"/>
              </a:rPr>
              <a:t> status </a:t>
            </a:r>
            <a:r>
              <a:rPr lang="en-US" sz="2000" b="0" dirty="0" err="1">
                <a:latin typeface="Century Gothic" pitchFamily="34" charset="0"/>
              </a:rPr>
              <a:t>tiap</a:t>
            </a:r>
            <a:r>
              <a:rPr lang="en-US" sz="2000" b="0" dirty="0">
                <a:latin typeface="Century Gothic" pitchFamily="34" charset="0"/>
              </a:rPr>
              <a:t> CAR</a:t>
            </a:r>
            <a:endParaRPr lang="en-GB" sz="2000" b="0" dirty="0">
              <a:latin typeface="Century Gothic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BF89A-CDA0-469A-B5D8-F0257432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32A22C-AD58-40EB-9983-BBB15E42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0" y="208911"/>
            <a:ext cx="5962314" cy="631565"/>
          </a:xfrm>
          <a:noFill/>
        </p:spPr>
        <p:txBody>
          <a:bodyPr anchorCtr="1">
            <a:normAutofit fontScale="90000"/>
          </a:bodyPr>
          <a:lstStyle/>
          <a:p>
            <a:pPr algn="ctr" eaLnBrk="1" hangingPunct="1">
              <a:defRPr/>
            </a:pP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Tujuan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Internal Audit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699" name="Text Box 3"/>
          <p:cNvSpPr>
            <a:spLocks noGrp="1" noChangeArrowheads="1"/>
          </p:cNvSpPr>
          <p:nvPr>
            <p:ph type="body" sz="half" idx="1"/>
          </p:nvPr>
        </p:nvSpPr>
        <p:spPr>
          <a:xfrm>
            <a:off x="3276600" y="1243380"/>
            <a:ext cx="5505114" cy="4371240"/>
          </a:xfrm>
          <a:noFill/>
        </p:spPr>
        <p:txBody>
          <a:bodyPr>
            <a:noAutofit/>
          </a:bodyPr>
          <a:lstStyle/>
          <a:p>
            <a:pPr algn="just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sz="1900" dirty="0" err="1"/>
              <a:t>Untuk</a:t>
            </a:r>
            <a:r>
              <a:rPr lang="en-US" sz="1900" dirty="0"/>
              <a:t> </a:t>
            </a:r>
            <a:r>
              <a:rPr lang="en-US" sz="1900" dirty="0" err="1"/>
              <a:t>menentukan</a:t>
            </a:r>
            <a:r>
              <a:rPr lang="en-US" sz="1900" dirty="0"/>
              <a:t> </a:t>
            </a:r>
            <a:r>
              <a:rPr lang="en-US" sz="1900" dirty="0" err="1"/>
              <a:t>apakah</a:t>
            </a:r>
            <a:r>
              <a:rPr lang="en-US" sz="1900" dirty="0"/>
              <a:t> </a:t>
            </a:r>
            <a:r>
              <a:rPr lang="en-US" sz="1900" b="1" dirty="0"/>
              <a:t>Sistem </a:t>
            </a:r>
            <a:r>
              <a:rPr lang="en-US" sz="1900" b="1" dirty="0" err="1"/>
              <a:t>Manajemen</a:t>
            </a:r>
            <a:r>
              <a:rPr lang="en-US" sz="1900" b="1" dirty="0"/>
              <a:t> K3L </a:t>
            </a:r>
            <a:r>
              <a:rPr lang="en-US" sz="1900" b="1" dirty="0" err="1"/>
              <a:t>perusahaan</a:t>
            </a:r>
            <a:r>
              <a:rPr lang="en-US" sz="1900" b="1" dirty="0"/>
              <a:t> </a:t>
            </a:r>
            <a:r>
              <a:rPr lang="en-US" sz="1900" b="1" dirty="0" err="1"/>
              <a:t>telah</a:t>
            </a:r>
            <a:r>
              <a:rPr lang="en-US" sz="1900" b="1" dirty="0"/>
              <a:t> </a:t>
            </a:r>
            <a:r>
              <a:rPr lang="en-US" sz="1900" b="1" dirty="0" err="1"/>
              <a:t>memenuhi</a:t>
            </a:r>
            <a:r>
              <a:rPr lang="en-US" sz="1900" b="1" dirty="0"/>
              <a:t> </a:t>
            </a:r>
            <a:r>
              <a:rPr lang="en-US" sz="1900" b="1" dirty="0" err="1"/>
              <a:t>persyaratan</a:t>
            </a:r>
            <a:r>
              <a:rPr lang="en-US" sz="1900" b="1" dirty="0"/>
              <a:t> ISO 22301, </a:t>
            </a:r>
            <a:r>
              <a:rPr lang="en-US" sz="1900" b="1" dirty="0" err="1"/>
              <a:t>Persyaratan</a:t>
            </a:r>
            <a:r>
              <a:rPr lang="en-US" sz="1900" b="1" dirty="0"/>
              <a:t> </a:t>
            </a:r>
            <a:r>
              <a:rPr lang="en-US" sz="1900" b="1" dirty="0" err="1"/>
              <a:t>Hukum</a:t>
            </a:r>
            <a:r>
              <a:rPr lang="en-US" sz="1900" b="1" dirty="0"/>
              <a:t> dan </a:t>
            </a:r>
            <a:r>
              <a:rPr lang="en-US" sz="1900" b="1" dirty="0" err="1"/>
              <a:t>Persyaratan</a:t>
            </a:r>
            <a:r>
              <a:rPr lang="en-US" sz="1900" b="1" dirty="0"/>
              <a:t> Lain </a:t>
            </a:r>
            <a:r>
              <a:rPr lang="en-US" sz="1900" b="1" dirty="0" err="1"/>
              <a:t>terkait</a:t>
            </a:r>
            <a:endParaRPr lang="en-US" sz="1900" b="1" dirty="0"/>
          </a:p>
          <a:p>
            <a:pPr algn="just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sz="1900" dirty="0" err="1"/>
              <a:t>Untuk</a:t>
            </a:r>
            <a:r>
              <a:rPr lang="en-US" sz="1900" dirty="0"/>
              <a:t> </a:t>
            </a:r>
            <a:r>
              <a:rPr lang="en-US" sz="1900" dirty="0" err="1"/>
              <a:t>memverifikasi</a:t>
            </a:r>
            <a:r>
              <a:rPr lang="en-US" sz="1900" dirty="0"/>
              <a:t> </a:t>
            </a:r>
            <a:r>
              <a:rPr lang="en-US" sz="1900" dirty="0" err="1"/>
              <a:t>apakah</a:t>
            </a:r>
            <a:r>
              <a:rPr lang="en-US" sz="1900" dirty="0"/>
              <a:t> </a:t>
            </a:r>
            <a:r>
              <a:rPr lang="en-US" sz="1900" b="1" dirty="0"/>
              <a:t>Sistem </a:t>
            </a:r>
            <a:r>
              <a:rPr lang="en-US" sz="1900" b="1" dirty="0" err="1"/>
              <a:t>Manajemen</a:t>
            </a:r>
            <a:r>
              <a:rPr lang="en-US" sz="1900" b="1" dirty="0"/>
              <a:t> </a:t>
            </a:r>
            <a:r>
              <a:rPr lang="en-US" sz="1900" b="1" dirty="0" err="1"/>
              <a:t>Kelangsungan</a:t>
            </a:r>
            <a:r>
              <a:rPr lang="en-US" sz="1900" b="1" dirty="0"/>
              <a:t> Usaha </a:t>
            </a:r>
            <a:r>
              <a:rPr lang="en-US" sz="1900" b="1" dirty="0" err="1"/>
              <a:t>telah</a:t>
            </a:r>
            <a:r>
              <a:rPr lang="en-US" sz="1900" b="1" dirty="0"/>
              <a:t> </a:t>
            </a:r>
            <a:r>
              <a:rPr lang="en-US" sz="1900" b="1" dirty="0" err="1"/>
              <a:t>dilaksanakan</a:t>
            </a:r>
            <a:r>
              <a:rPr lang="en-US" sz="1900" dirty="0"/>
              <a:t> oleh </a:t>
            </a:r>
            <a:r>
              <a:rPr lang="en-US" sz="1900" dirty="0" err="1"/>
              <a:t>semua</a:t>
            </a:r>
            <a:r>
              <a:rPr lang="en-US" sz="1900" dirty="0"/>
              <a:t> </a:t>
            </a:r>
            <a:r>
              <a:rPr lang="en-US" sz="1900" dirty="0" err="1"/>
              <a:t>lapisan</a:t>
            </a:r>
            <a:r>
              <a:rPr lang="en-US" sz="1900" dirty="0"/>
              <a:t> </a:t>
            </a:r>
            <a:r>
              <a:rPr lang="en-US" sz="1900" dirty="0" err="1"/>
              <a:t>organisasi</a:t>
            </a:r>
            <a:r>
              <a:rPr lang="en-US" sz="1900" dirty="0"/>
              <a:t> </a:t>
            </a:r>
            <a:r>
              <a:rPr lang="en-US" sz="1900" dirty="0" err="1"/>
              <a:t>sesuai</a:t>
            </a:r>
            <a:r>
              <a:rPr lang="en-US" sz="1900" dirty="0"/>
              <a:t> </a:t>
            </a:r>
            <a:r>
              <a:rPr lang="en-US" sz="1900" dirty="0" err="1"/>
              <a:t>dengan</a:t>
            </a:r>
            <a:r>
              <a:rPr lang="en-US" sz="1900" dirty="0"/>
              <a:t> </a:t>
            </a:r>
            <a:r>
              <a:rPr lang="en-US" sz="1900" dirty="0" err="1"/>
              <a:t>kebijakan</a:t>
            </a:r>
            <a:r>
              <a:rPr lang="en-US" sz="1900" dirty="0"/>
              <a:t> yang </a:t>
            </a:r>
            <a:r>
              <a:rPr lang="en-US" sz="1900" dirty="0" err="1"/>
              <a:t>telah</a:t>
            </a:r>
            <a:r>
              <a:rPr lang="en-US" sz="1900" dirty="0"/>
              <a:t> </a:t>
            </a:r>
            <a:r>
              <a:rPr lang="en-US" sz="1900" dirty="0" err="1"/>
              <a:t>ditetapkan</a:t>
            </a:r>
            <a:r>
              <a:rPr lang="en-US" sz="1900" dirty="0"/>
              <a:t>.</a:t>
            </a:r>
          </a:p>
          <a:p>
            <a:pPr algn="just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sz="1900" dirty="0" err="1"/>
              <a:t>Untuk</a:t>
            </a:r>
            <a:r>
              <a:rPr lang="en-US" sz="1900" dirty="0"/>
              <a:t> </a:t>
            </a:r>
            <a:r>
              <a:rPr lang="en-US" sz="1900" b="1" dirty="0" err="1"/>
              <a:t>mengidentifikasi</a:t>
            </a:r>
            <a:r>
              <a:rPr lang="en-US" sz="1900" b="1" dirty="0"/>
              <a:t> </a:t>
            </a:r>
            <a:r>
              <a:rPr lang="en-US" sz="1900" b="1" dirty="0" err="1"/>
              <a:t>kesesuaian</a:t>
            </a:r>
            <a:r>
              <a:rPr lang="en-US" sz="1900" b="1" dirty="0"/>
              <a:t> dan </a:t>
            </a:r>
            <a:r>
              <a:rPr lang="en-US" sz="1900" b="1" dirty="0" err="1"/>
              <a:t>ketidaksesuaian</a:t>
            </a:r>
            <a:r>
              <a:rPr lang="en-US" sz="1900" b="1" dirty="0"/>
              <a:t> </a:t>
            </a:r>
            <a:r>
              <a:rPr lang="en-US" sz="1900" dirty="0" err="1"/>
              <a:t>terhadap</a:t>
            </a:r>
            <a:r>
              <a:rPr lang="en-US" sz="1900" dirty="0"/>
              <a:t> </a:t>
            </a:r>
            <a:r>
              <a:rPr lang="en-US" sz="1900" dirty="0" err="1"/>
              <a:t>persyaratan</a:t>
            </a:r>
            <a:r>
              <a:rPr lang="en-US" sz="1900" dirty="0"/>
              <a:t> </a:t>
            </a:r>
            <a:r>
              <a:rPr lang="en-US" sz="1900" dirty="0" err="1"/>
              <a:t>sistem</a:t>
            </a:r>
            <a:r>
              <a:rPr lang="en-US" sz="1900" dirty="0"/>
              <a:t> </a:t>
            </a:r>
            <a:r>
              <a:rPr lang="en-US" sz="1900" dirty="0" err="1"/>
              <a:t>manajemen</a:t>
            </a:r>
            <a:r>
              <a:rPr lang="en-US" sz="1900" dirty="0"/>
              <a:t> </a:t>
            </a:r>
            <a:r>
              <a:rPr lang="en-US" sz="1900" dirty="0" err="1"/>
              <a:t>kelangsungan</a:t>
            </a:r>
            <a:r>
              <a:rPr lang="en-US" sz="1900" dirty="0"/>
              <a:t> </a:t>
            </a:r>
            <a:r>
              <a:rPr lang="en-US" sz="1900" dirty="0" err="1"/>
              <a:t>usaha</a:t>
            </a:r>
            <a:r>
              <a:rPr lang="en-US" sz="1900" dirty="0"/>
              <a:t> </a:t>
            </a:r>
          </a:p>
          <a:p>
            <a:pPr algn="just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sz="1900" dirty="0" err="1"/>
              <a:t>Untuk</a:t>
            </a:r>
            <a:r>
              <a:rPr lang="en-US" sz="1900" dirty="0"/>
              <a:t> </a:t>
            </a:r>
            <a:r>
              <a:rPr lang="en-US" sz="1900" dirty="0" err="1"/>
              <a:t>mengevaluasi</a:t>
            </a:r>
            <a:r>
              <a:rPr lang="en-US" sz="1900" dirty="0"/>
              <a:t> </a:t>
            </a:r>
            <a:r>
              <a:rPr lang="en-US" sz="1900" b="1" dirty="0" err="1"/>
              <a:t>keefektifan</a:t>
            </a:r>
            <a:r>
              <a:rPr lang="en-US" sz="1900" b="1" dirty="0"/>
              <a:t> </a:t>
            </a:r>
            <a:r>
              <a:rPr lang="en-US" sz="1900" b="1" dirty="0" err="1"/>
              <a:t>dari</a:t>
            </a:r>
            <a:r>
              <a:rPr lang="en-US" sz="1900" b="1" dirty="0"/>
              <a:t> </a:t>
            </a:r>
            <a:r>
              <a:rPr lang="en-US" sz="1900" b="1" dirty="0" err="1"/>
              <a:t>sistem</a:t>
            </a:r>
            <a:r>
              <a:rPr lang="en-US" sz="1900" b="1" dirty="0"/>
              <a:t> </a:t>
            </a:r>
            <a:r>
              <a:rPr lang="en-US" sz="1900" b="1" dirty="0" err="1"/>
              <a:t>manajemen</a:t>
            </a:r>
            <a:r>
              <a:rPr lang="en-US" sz="1900" b="1" dirty="0"/>
              <a:t> </a:t>
            </a:r>
            <a:r>
              <a:rPr lang="en-US" sz="1900" b="1" dirty="0" err="1"/>
              <a:t>kelangsungan</a:t>
            </a:r>
            <a:r>
              <a:rPr lang="en-US" sz="1900" b="1" dirty="0"/>
              <a:t> </a:t>
            </a:r>
            <a:r>
              <a:rPr lang="en-US" sz="1900" b="1" dirty="0" err="1"/>
              <a:t>usaha</a:t>
            </a:r>
            <a:r>
              <a:rPr lang="en-US" sz="1900" b="1" dirty="0"/>
              <a:t> </a:t>
            </a:r>
            <a:r>
              <a:rPr lang="en-US" sz="1900" dirty="0" err="1"/>
              <a:t>dalam</a:t>
            </a:r>
            <a:r>
              <a:rPr lang="en-US" sz="1900" dirty="0"/>
              <a:t> </a:t>
            </a:r>
            <a:r>
              <a:rPr lang="en-US" sz="1900" dirty="0" err="1"/>
              <a:t>rangka</a:t>
            </a:r>
            <a:r>
              <a:rPr lang="en-US" sz="1900" dirty="0"/>
              <a:t> </a:t>
            </a:r>
            <a:r>
              <a:rPr lang="en-US" sz="1900" dirty="0" err="1"/>
              <a:t>memenuhi</a:t>
            </a:r>
            <a:r>
              <a:rPr lang="en-US" sz="1900" dirty="0"/>
              <a:t> </a:t>
            </a:r>
            <a:r>
              <a:rPr lang="en-US" sz="1900" dirty="0" err="1"/>
              <a:t>persyaratan</a:t>
            </a:r>
            <a:r>
              <a:rPr lang="en-US" sz="1900" dirty="0"/>
              <a:t> ISO,  </a:t>
            </a:r>
            <a:r>
              <a:rPr lang="en-US" sz="1900" dirty="0" err="1"/>
              <a:t>pencapaian</a:t>
            </a:r>
            <a:r>
              <a:rPr lang="en-US" sz="1900" dirty="0"/>
              <a:t> target </a:t>
            </a:r>
            <a:r>
              <a:rPr lang="en-US" sz="1900" dirty="0" err="1"/>
              <a:t>manajemen</a:t>
            </a:r>
            <a:r>
              <a:rPr lang="en-US" sz="1900" dirty="0"/>
              <a:t>, </a:t>
            </a:r>
            <a:r>
              <a:rPr lang="en-US" sz="1900" dirty="0" err="1"/>
              <a:t>persyaratan</a:t>
            </a:r>
            <a:r>
              <a:rPr lang="en-US" sz="1900" dirty="0"/>
              <a:t> </a:t>
            </a:r>
            <a:r>
              <a:rPr lang="en-US" sz="1900" dirty="0" err="1"/>
              <a:t>lainnya</a:t>
            </a:r>
            <a:r>
              <a:rPr lang="en-US" sz="1900" dirty="0"/>
              <a:t>.</a:t>
            </a:r>
          </a:p>
          <a:p>
            <a:pPr algn="just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sz="1900" dirty="0" err="1"/>
              <a:t>Untuk</a:t>
            </a:r>
            <a:r>
              <a:rPr lang="en-US" sz="1900" dirty="0"/>
              <a:t> </a:t>
            </a:r>
            <a:r>
              <a:rPr lang="en-US" sz="1900" dirty="0" err="1"/>
              <a:t>mengidentifikasi</a:t>
            </a:r>
            <a:r>
              <a:rPr lang="en-US" sz="1900" dirty="0"/>
              <a:t> </a:t>
            </a:r>
            <a:r>
              <a:rPr lang="en-US" sz="1900" b="1" dirty="0" err="1"/>
              <a:t>peluang</a:t>
            </a:r>
            <a:r>
              <a:rPr lang="en-US" sz="1900" b="1" dirty="0"/>
              <a:t> </a:t>
            </a:r>
            <a:r>
              <a:rPr lang="en-US" sz="1900" b="1" dirty="0" err="1"/>
              <a:t>peningkatan</a:t>
            </a:r>
            <a:r>
              <a:rPr lang="en-US" sz="1900" b="1" dirty="0"/>
              <a:t> </a:t>
            </a:r>
            <a:r>
              <a:rPr lang="en-US" sz="1900" b="1" dirty="0" err="1"/>
              <a:t>dan</a:t>
            </a:r>
            <a:r>
              <a:rPr lang="en-US" sz="1900" b="1" dirty="0"/>
              <a:t> </a:t>
            </a:r>
            <a:r>
              <a:rPr lang="en-US" sz="1900" b="1" dirty="0" err="1"/>
              <a:t>perbaikan</a:t>
            </a:r>
            <a:r>
              <a:rPr lang="en-US" sz="1900" dirty="0"/>
              <a:t> yang </a:t>
            </a:r>
            <a:r>
              <a:rPr lang="en-US" sz="1900" dirty="0" err="1"/>
              <a:t>diperlukan</a:t>
            </a:r>
            <a:r>
              <a:rPr lang="en-US" sz="1900" dirty="0"/>
              <a:t>.</a:t>
            </a:r>
          </a:p>
          <a:p>
            <a:pPr algn="just" eaLnBrk="1" hangingPunct="1">
              <a:spcBef>
                <a:spcPct val="50000"/>
              </a:spcBef>
              <a:buClr>
                <a:schemeClr val="tx1"/>
              </a:buClr>
            </a:pPr>
            <a:endParaRPr lang="en-US" sz="1900" dirty="0"/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4267200" y="840476"/>
            <a:ext cx="487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0" name="Picture 2" descr="https://wapenk.files.wordpress.com/2012/11/pergi.jpg?w=80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272"/>
          <a:stretch/>
        </p:blipFill>
        <p:spPr bwMode="auto">
          <a:xfrm>
            <a:off x="-9865" y="0"/>
            <a:ext cx="2986611" cy="6858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2894931" y="263769"/>
            <a:ext cx="0" cy="633046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F91E08-D421-423A-B530-153AC9F4E6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F2B0ED-4BEB-47BD-81C4-36E4144490EE}" type="slidenum">
              <a:rPr lang="id-ID" smtClean="0"/>
              <a:pPr>
                <a:defRPr/>
              </a:pPr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2908866"/>
      </p:ext>
    </p:extLst>
  </p:cSld>
  <p:clrMapOvr>
    <a:masterClrMapping/>
  </p:clrMapOvr>
  <p:transition>
    <p:random/>
    <p:sndAc>
      <p:stSnd>
        <p:snd r:embed="rId3" name="WHOOSH.WAV"/>
      </p:stSnd>
    </p:sndAc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2340587" y="794152"/>
            <a:ext cx="44628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 err="1">
                <a:solidFill>
                  <a:srgbClr val="0000CC"/>
                </a:solidFill>
                <a:effectLst>
                  <a:reflection blurRad="6350" stA="55000" endA="300" endPos="45500" dir="5400000" sy="-100000" algn="bl" rotWithShape="0"/>
                </a:effectLst>
                <a:latin typeface="Impact" pitchFamily="34" charset="0"/>
                <a:cs typeface="Browallia New" pitchFamily="34" charset="-34"/>
              </a:rPr>
              <a:t>Temuan</a:t>
            </a:r>
            <a:r>
              <a:rPr lang="en-US" sz="6000" b="1" dirty="0">
                <a:solidFill>
                  <a:srgbClr val="0000CC"/>
                </a:solidFill>
                <a:effectLst>
                  <a:reflection blurRad="6350" stA="55000" endA="300" endPos="45500" dir="5400000" sy="-100000" algn="bl" rotWithShape="0"/>
                </a:effectLst>
                <a:latin typeface="Impact" pitchFamily="34" charset="0"/>
                <a:cs typeface="Browallia New" pitchFamily="34" charset="-34"/>
              </a:rPr>
              <a:t> Audit</a:t>
            </a:r>
            <a:endParaRPr lang="en-US" sz="6000" dirty="0">
              <a:solidFill>
                <a:srgbClr val="0000CC"/>
              </a:solidFill>
              <a:effectLst>
                <a:reflection blurRad="6350" stA="55000" endA="300" endPos="45500" dir="5400000" sy="-100000" algn="bl" rotWithShape="0"/>
              </a:effectLst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2337248" y="533400"/>
            <a:ext cx="4191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Basic Light ltd"/>
                <a:ea typeface="Arial Unicode MS" pitchFamily="34" charset="-128"/>
                <a:cs typeface="Calibri" pitchFamily="34" charset="0"/>
              </a:rPr>
              <a:t>Tindakan</a:t>
            </a:r>
            <a:r>
              <a:rPr lang="en-US" sz="2800" b="1" dirty="0"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2800" b="1" dirty="0" err="1">
                <a:latin typeface="Basic Light ltd"/>
                <a:ea typeface="Arial Unicode MS" pitchFamily="34" charset="-128"/>
                <a:cs typeface="Calibri" pitchFamily="34" charset="0"/>
              </a:rPr>
              <a:t>Perbaikan</a:t>
            </a:r>
            <a:endParaRPr lang="en-US" sz="2800" b="1" dirty="0"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2895600" y="2133600"/>
            <a:ext cx="6101862" cy="48244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Correction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Action to eliminate a detected nonconformity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Corrective Action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Action to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eliminate the causes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detected nonconformity or other undesirable situation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Note 2 : Corrective action is taken to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prevent recurrence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Oleh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karena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itu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jangan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membuat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corrective action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sebelum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mengetahui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penyebabnya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Penyebab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berbeda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menghasilkan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corrective action yang juga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berbeda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49B90D-3069-4974-99EC-0D27678A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6146" name="Picture 2" descr="Image result for corrective">
            <a:extLst>
              <a:ext uri="{FF2B5EF4-FFF2-40B4-BE49-F238E27FC236}">
                <a16:creationId xmlns:a16="http://schemas.microsoft.com/office/drawing/2014/main" id="{821BA2C6-4CC6-4D49-AC9B-9564A27E0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7" y="3183419"/>
            <a:ext cx="3429000" cy="333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iagonal Stripe 11">
            <a:extLst>
              <a:ext uri="{FF2B5EF4-FFF2-40B4-BE49-F238E27FC236}">
                <a16:creationId xmlns:a16="http://schemas.microsoft.com/office/drawing/2014/main" id="{068F119E-6765-46A3-9F19-3126E0A0926E}"/>
              </a:ext>
            </a:extLst>
          </p:cNvPr>
          <p:cNvSpPr/>
          <p:nvPr/>
        </p:nvSpPr>
        <p:spPr>
          <a:xfrm rot="16200000" flipH="1">
            <a:off x="213861" y="-202515"/>
            <a:ext cx="2199380" cy="2604406"/>
          </a:xfrm>
          <a:prstGeom prst="diagStripe">
            <a:avLst>
              <a:gd name="adj" fmla="val 68315"/>
            </a:avLst>
          </a:prstGeom>
          <a:solidFill>
            <a:srgbClr val="00B0F0"/>
          </a:solidFill>
          <a:ln>
            <a:noFill/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iagonal Stripe 12">
            <a:extLst>
              <a:ext uri="{FF2B5EF4-FFF2-40B4-BE49-F238E27FC236}">
                <a16:creationId xmlns:a16="http://schemas.microsoft.com/office/drawing/2014/main" id="{6724EEE2-D80E-445F-B51F-D8340B1D0495}"/>
              </a:ext>
            </a:extLst>
          </p:cNvPr>
          <p:cNvSpPr/>
          <p:nvPr/>
        </p:nvSpPr>
        <p:spPr>
          <a:xfrm rot="16200000" flipH="1">
            <a:off x="103395" y="-120177"/>
            <a:ext cx="1369372" cy="1609725"/>
          </a:xfrm>
          <a:prstGeom prst="diagStripe">
            <a:avLst>
              <a:gd name="adj" fmla="val 57522"/>
            </a:avLst>
          </a:prstGeom>
          <a:solidFill>
            <a:srgbClr val="FFFF00"/>
          </a:solidFill>
          <a:ln>
            <a:noFill/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iagonal Stripe 13">
            <a:extLst>
              <a:ext uri="{FF2B5EF4-FFF2-40B4-BE49-F238E27FC236}">
                <a16:creationId xmlns:a16="http://schemas.microsoft.com/office/drawing/2014/main" id="{94D258A5-20DA-4BAB-9646-894166FA30C0}"/>
              </a:ext>
            </a:extLst>
          </p:cNvPr>
          <p:cNvSpPr/>
          <p:nvPr/>
        </p:nvSpPr>
        <p:spPr>
          <a:xfrm rot="16200000" flipH="1">
            <a:off x="55080" y="-55078"/>
            <a:ext cx="709863" cy="820021"/>
          </a:xfrm>
          <a:prstGeom prst="diagStripe">
            <a:avLst>
              <a:gd name="adj" fmla="val 24857"/>
            </a:avLst>
          </a:prstGeom>
          <a:solidFill>
            <a:srgbClr val="FFC000"/>
          </a:solidFill>
          <a:ln>
            <a:noFill/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5" descr="D:\H_Miscelleneous\File dari shared doc\lo1.png">
            <a:extLst>
              <a:ext uri="{FF2B5EF4-FFF2-40B4-BE49-F238E27FC236}">
                <a16:creationId xmlns:a16="http://schemas.microsoft.com/office/drawing/2014/main" id="{7FE1D74A-9023-4E9B-B47F-1BE7C171E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27485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A498C3-D427-47E6-8CE5-97A9908CB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683AD2-D677-4119-B948-69EFF72ABA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31"/>
          <a:stretch/>
        </p:blipFill>
        <p:spPr>
          <a:xfrm>
            <a:off x="-4813" y="-986"/>
            <a:ext cx="9144000" cy="56397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638800"/>
            <a:ext cx="9144000" cy="9554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-152400" y="152400"/>
            <a:ext cx="3195587" cy="729865"/>
          </a:xfr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eaLnBrk="1" hangingPunct="1"/>
            <a:r>
              <a:rPr lang="en-US" b="1" dirty="0" err="1">
                <a:solidFill>
                  <a:schemeClr val="bg1"/>
                </a:solidFill>
              </a:rPr>
              <a:t>Studi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Kasus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4813" y="2874822"/>
            <a:ext cx="9144000" cy="1308589"/>
          </a:xfrm>
          <a:solidFill>
            <a:schemeClr val="bg1">
              <a:alpha val="74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dirty="0" err="1"/>
              <a:t>Periksa</a:t>
            </a:r>
            <a:r>
              <a:rPr lang="en-US" sz="4000" dirty="0"/>
              <a:t> </a:t>
            </a:r>
            <a:r>
              <a:rPr lang="en-US" sz="4000" dirty="0" err="1"/>
              <a:t>apakah</a:t>
            </a:r>
            <a:r>
              <a:rPr lang="en-US" sz="4000" dirty="0"/>
              <a:t> </a:t>
            </a:r>
            <a:r>
              <a:rPr lang="en-US" sz="4000" dirty="0" err="1"/>
              <a:t>Tindakan</a:t>
            </a:r>
            <a:r>
              <a:rPr lang="en-US" sz="4000" dirty="0"/>
              <a:t> </a:t>
            </a:r>
            <a:r>
              <a:rPr lang="en-US" sz="4000" dirty="0" err="1"/>
              <a:t>Korektif</a:t>
            </a:r>
            <a:r>
              <a:rPr lang="en-US" sz="4000" dirty="0"/>
              <a:t> </a:t>
            </a:r>
            <a:r>
              <a:rPr lang="en-US" sz="4000" dirty="0" err="1"/>
              <a:t>atas</a:t>
            </a:r>
            <a:r>
              <a:rPr lang="en-US" sz="4000" dirty="0"/>
              <a:t> </a:t>
            </a:r>
            <a:r>
              <a:rPr lang="en-US" sz="4000" dirty="0" err="1"/>
              <a:t>temuan</a:t>
            </a:r>
            <a:r>
              <a:rPr lang="en-US" sz="4000" dirty="0"/>
              <a:t> </a:t>
            </a:r>
            <a:r>
              <a:rPr lang="en-US" sz="4000" dirty="0" err="1"/>
              <a:t>sudah</a:t>
            </a:r>
            <a:r>
              <a:rPr lang="en-US" sz="4000" dirty="0"/>
              <a:t> </a:t>
            </a:r>
            <a:r>
              <a:rPr lang="en-US" sz="4000" dirty="0" err="1"/>
              <a:t>efektif</a:t>
            </a:r>
            <a:endParaRPr lang="en-US" sz="4000" dirty="0"/>
          </a:p>
          <a:p>
            <a:pPr lvl="1" algn="ctr" eaLnBrk="1" hangingPunct="1"/>
            <a:endParaRPr lang="en-US" sz="4400" dirty="0"/>
          </a:p>
          <a:p>
            <a:pPr lvl="1" algn="ctr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6553200" y="5740130"/>
            <a:ext cx="2571768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846" dirty="0">
                <a:solidFill>
                  <a:schemeClr val="bg1"/>
                </a:solidFill>
                <a:latin typeface="Century Gothic" pitchFamily="34" charset="0"/>
              </a:rPr>
              <a:t>Waktu : </a:t>
            </a:r>
            <a:r>
              <a:rPr lang="en-US" sz="1846" dirty="0">
                <a:solidFill>
                  <a:schemeClr val="bg1"/>
                </a:solidFill>
                <a:latin typeface="Century Gothic" pitchFamily="34" charset="0"/>
              </a:rPr>
              <a:t>30</a:t>
            </a:r>
            <a:r>
              <a:rPr lang="id-ID" sz="1846" dirty="0">
                <a:solidFill>
                  <a:schemeClr val="bg1"/>
                </a:solidFill>
                <a:latin typeface="Century Gothic" pitchFamily="34" charset="0"/>
              </a:rPr>
              <a:t> Menit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553200" y="6257215"/>
            <a:ext cx="2133600" cy="337038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A7064C-F2CD-4B35-8862-41C7B2048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101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6" y="272716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191000" y="0"/>
            <a:ext cx="4953000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44498" y="456398"/>
            <a:ext cx="4837234" cy="6781800"/>
          </a:xfrm>
        </p:spPr>
        <p:txBody>
          <a:bodyPr>
            <a:noAutofit/>
          </a:bodyPr>
          <a:lstStyle/>
          <a:p>
            <a:pPr marL="609600" indent="-609600" eaLnBrk="1" hangingPunct="1"/>
            <a:r>
              <a:rPr lang="en-US" sz="2200" b="1" dirty="0" err="1"/>
              <a:t>Tujuan</a:t>
            </a:r>
            <a:r>
              <a:rPr lang="en-US" sz="2200" b="1" dirty="0"/>
              <a:t> </a:t>
            </a:r>
            <a:r>
              <a:rPr lang="en-US" sz="2200" b="1" dirty="0" err="1"/>
              <a:t>Verifikasi</a:t>
            </a:r>
            <a:endParaRPr lang="en-US" sz="2200" b="1" dirty="0"/>
          </a:p>
          <a:p>
            <a:pPr marL="1146175" lvl="2" indent="-457200" eaLnBrk="1" hangingPunct="1">
              <a:buClr>
                <a:schemeClr val="tx1"/>
              </a:buClr>
              <a:buFontTx/>
              <a:buAutoNum type="arabicPeriod"/>
            </a:pPr>
            <a:r>
              <a:rPr lang="en-US" sz="2200" b="1" dirty="0" err="1"/>
              <a:t>Memastikan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 </a:t>
            </a:r>
            <a:r>
              <a:rPr lang="en-US" sz="2200" b="1" dirty="0" err="1"/>
              <a:t>sudah</a:t>
            </a:r>
            <a:r>
              <a:rPr lang="en-US" sz="2200" b="1" dirty="0"/>
              <a:t> </a:t>
            </a:r>
            <a:r>
              <a:rPr lang="en-US" sz="2200" b="1" dirty="0" err="1"/>
              <a:t>dilakukan</a:t>
            </a:r>
            <a:endParaRPr lang="en-US" sz="2200" b="1" dirty="0"/>
          </a:p>
          <a:p>
            <a:pPr marL="1146175" lvl="2" indent="-457200" eaLnBrk="1" hangingPunct="1">
              <a:buClr>
                <a:schemeClr val="tx1"/>
              </a:buClr>
              <a:buFontTx/>
              <a:buAutoNum type="arabicPeriod"/>
            </a:pPr>
            <a:r>
              <a:rPr lang="en-US" sz="2200" b="1" dirty="0" err="1"/>
              <a:t>Memastikan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 </a:t>
            </a:r>
            <a:r>
              <a:rPr lang="en-US" sz="2200" b="1" dirty="0" err="1"/>
              <a:t>sudah</a:t>
            </a:r>
            <a:r>
              <a:rPr lang="en-US" sz="2200" b="1" dirty="0"/>
              <a:t> </a:t>
            </a:r>
            <a:r>
              <a:rPr lang="en-US" sz="2200" b="1" dirty="0" err="1"/>
              <a:t>tepat</a:t>
            </a:r>
            <a:r>
              <a:rPr lang="en-US" sz="2200" b="1" dirty="0"/>
              <a:t> </a:t>
            </a:r>
            <a:r>
              <a:rPr lang="en-US" sz="2200" b="1" dirty="0" err="1"/>
              <a:t>sasaran</a:t>
            </a:r>
            <a:r>
              <a:rPr lang="en-US" sz="2200" b="1" dirty="0"/>
              <a:t>.</a:t>
            </a:r>
          </a:p>
          <a:p>
            <a:pPr marL="1371600" lvl="2" indent="-457200" eaLnBrk="1" hangingPunct="1">
              <a:buClr>
                <a:schemeClr val="tx1"/>
              </a:buClr>
              <a:buFontTx/>
              <a:buAutoNum type="arabicPeriod"/>
            </a:pPr>
            <a:endParaRPr lang="en-US" sz="2200" b="1" dirty="0"/>
          </a:p>
          <a:p>
            <a:pPr marL="609600" indent="-609600" eaLnBrk="1" hangingPunct="1"/>
            <a:r>
              <a:rPr lang="en-US" sz="2200" b="1" dirty="0" err="1"/>
              <a:t>Teknik</a:t>
            </a:r>
            <a:r>
              <a:rPr lang="en-US" sz="2200" b="1" dirty="0"/>
              <a:t> </a:t>
            </a:r>
            <a:r>
              <a:rPr lang="en-US" sz="2200" b="1" dirty="0" err="1"/>
              <a:t>Verifikasi</a:t>
            </a:r>
            <a:r>
              <a:rPr lang="en-US" sz="2200" b="1" dirty="0"/>
              <a:t> </a:t>
            </a:r>
          </a:p>
          <a:p>
            <a:pPr marL="1146175" lvl="2" indent="-457200" eaLnBrk="1" hangingPunct="1"/>
            <a:r>
              <a:rPr lang="en-US" sz="2200" b="1" dirty="0" err="1"/>
              <a:t>Lihat</a:t>
            </a:r>
            <a:r>
              <a:rPr lang="en-US" sz="2200" b="1" dirty="0"/>
              <a:t> </a:t>
            </a:r>
            <a:r>
              <a:rPr lang="en-US" sz="2200" b="1" dirty="0" err="1"/>
              <a:t>aktual</a:t>
            </a:r>
            <a:r>
              <a:rPr lang="en-US" sz="2200" b="1" dirty="0"/>
              <a:t>/ </a:t>
            </a:r>
            <a:r>
              <a:rPr lang="en-US" sz="2200" b="1" dirty="0" err="1"/>
              <a:t>bukti</a:t>
            </a:r>
            <a:r>
              <a:rPr lang="en-US" sz="2200" b="1" dirty="0"/>
              <a:t> </a:t>
            </a:r>
            <a:r>
              <a:rPr lang="en-US" sz="2200" b="1" dirty="0" err="1"/>
              <a:t>pelaksanaan</a:t>
            </a:r>
            <a:endParaRPr lang="en-US" sz="2200" b="1" dirty="0"/>
          </a:p>
          <a:p>
            <a:pPr marL="1146175" lvl="3" indent="-457200" eaLnBrk="1" hangingPunct="1">
              <a:buNone/>
            </a:pPr>
            <a:r>
              <a:rPr lang="en-US" sz="2200" b="1" dirty="0"/>
              <a:t>	</a:t>
            </a:r>
            <a:r>
              <a:rPr lang="en-US" sz="2200" b="1" dirty="0" err="1"/>
              <a:t>Juga</a:t>
            </a:r>
            <a:r>
              <a:rPr lang="en-US" sz="2200" b="1" dirty="0"/>
              <a:t> </a:t>
            </a:r>
            <a:r>
              <a:rPr lang="en-US" sz="2200" b="1" dirty="0" err="1"/>
              <a:t>perhatikan</a:t>
            </a:r>
            <a:r>
              <a:rPr lang="en-US" sz="2200" b="1" dirty="0"/>
              <a:t> similar product/process/ machine</a:t>
            </a:r>
          </a:p>
          <a:p>
            <a:pPr marL="1146175" lvl="2" indent="-457200" eaLnBrk="1" hangingPunct="1"/>
            <a:r>
              <a:rPr lang="en-US" sz="2200" b="1" dirty="0"/>
              <a:t>Monitor </a:t>
            </a:r>
            <a:r>
              <a:rPr lang="en-US" sz="2200" b="1" dirty="0" err="1"/>
              <a:t>efektifitas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. </a:t>
            </a:r>
            <a:r>
              <a:rPr lang="en-US" sz="2200" b="1" dirty="0" err="1"/>
              <a:t>Setelah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 </a:t>
            </a:r>
            <a:r>
              <a:rPr lang="en-US" sz="2200" b="1" dirty="0" err="1"/>
              <a:t>dilakukan</a:t>
            </a:r>
            <a:r>
              <a:rPr lang="en-US" sz="2200" b="1" dirty="0"/>
              <a:t> </a:t>
            </a:r>
            <a:r>
              <a:rPr lang="en-US" sz="2200" b="1" dirty="0" err="1"/>
              <a:t>apakah</a:t>
            </a:r>
            <a:r>
              <a:rPr lang="en-US" sz="2200" b="1" dirty="0"/>
              <a:t> </a:t>
            </a:r>
            <a:r>
              <a:rPr lang="en-US" sz="2200" b="1" dirty="0" err="1"/>
              <a:t>masalah</a:t>
            </a:r>
            <a:r>
              <a:rPr lang="en-US" sz="2200" b="1" dirty="0"/>
              <a:t> </a:t>
            </a:r>
            <a:r>
              <a:rPr lang="en-US" sz="2200" b="1" dirty="0" err="1"/>
              <a:t>masih</a:t>
            </a:r>
            <a:r>
              <a:rPr lang="en-US" sz="2200" b="1" dirty="0"/>
              <a:t> </a:t>
            </a:r>
            <a:r>
              <a:rPr lang="en-US" sz="2200" b="1" dirty="0" err="1"/>
              <a:t>terjadi</a:t>
            </a:r>
            <a:r>
              <a:rPr lang="en-US" sz="2200" b="1" dirty="0"/>
              <a:t> ??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4139" y="1396721"/>
            <a:ext cx="20549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1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Verifikasi</a:t>
            </a:r>
            <a:r>
              <a:rPr lang="en-US" sz="44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65496" y="1842581"/>
            <a:ext cx="345799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80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temuan</a:t>
            </a:r>
            <a:endParaRPr lang="en-US" sz="8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24067" y="1315929"/>
            <a:ext cx="1455848" cy="9310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hasil</a:t>
            </a:r>
            <a:endParaRPr lang="en-US" sz="4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320FD-5026-4CAE-AA6C-63FB49124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729ACC-E01C-4A96-BCB3-2A436D093F20}"/>
              </a:ext>
            </a:extLst>
          </p:cNvPr>
          <p:cNvSpPr/>
          <p:nvPr/>
        </p:nvSpPr>
        <p:spPr>
          <a:xfrm>
            <a:off x="4089961" y="0"/>
            <a:ext cx="85728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Image result for verification">
            <a:extLst>
              <a:ext uri="{FF2B5EF4-FFF2-40B4-BE49-F238E27FC236}">
                <a16:creationId xmlns:a16="http://schemas.microsoft.com/office/drawing/2014/main" id="{E69DDE61-73E5-427F-B57F-DFCA18F87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1" y="3941211"/>
            <a:ext cx="3793067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616DB6-1714-4D70-9E6F-923799B67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  <p:transition advClick="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ead audito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53993" cy="6096000"/>
          </a:xfrm>
          <a:prstGeom prst="rect">
            <a:avLst/>
          </a:prstGeom>
        </p:spPr>
      </p:pic>
      <p:grpSp>
        <p:nvGrpSpPr>
          <p:cNvPr id="8" name="Group 14"/>
          <p:cNvGrpSpPr/>
          <p:nvPr/>
        </p:nvGrpSpPr>
        <p:grpSpPr>
          <a:xfrm>
            <a:off x="68635" y="6452444"/>
            <a:ext cx="7101251" cy="310966"/>
            <a:chOff x="74354" y="6521598"/>
            <a:chExt cx="7693022" cy="241805"/>
          </a:xfrm>
          <a:solidFill>
            <a:srgbClr val="FF0000"/>
          </a:solidFill>
        </p:grpSpPr>
        <p:sp>
          <p:nvSpPr>
            <p:cNvPr id="9" name="Rectangle 8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0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3" cy="218786"/>
              <a:chOff x="0" y="2704"/>
              <a:chExt cx="1014" cy="678"/>
            </a:xfrm>
            <a:grpFill/>
          </p:grpSpPr>
          <p:sp>
            <p:nvSpPr>
              <p:cNvPr id="11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2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13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467737" y="6506384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www.sentralsistem.com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0470" y="6324600"/>
            <a:ext cx="1268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200" y="2971800"/>
            <a:ext cx="40107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426" y="4267200"/>
            <a:ext cx="8268610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5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Lead auditor</a:t>
            </a:r>
            <a:endParaRPr lang="en-US" sz="115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431" y="3657600"/>
            <a:ext cx="563237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Tanggung</a:t>
            </a:r>
            <a:r>
              <a:rPr lang="en-US" sz="6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 </a:t>
            </a:r>
            <a:r>
              <a:rPr lang="en-US" sz="60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jawab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7C483A-B415-42C2-A9BE-15411ECEBC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18107" y="6357579"/>
            <a:ext cx="2133600" cy="365125"/>
          </a:xfrm>
        </p:spPr>
        <p:txBody>
          <a:bodyPr/>
          <a:lstStyle/>
          <a:p>
            <a:pPr>
              <a:defRPr/>
            </a:pPr>
            <a:fld id="{80F2B0ED-4BEB-47BD-81C4-36E4144490EE}" type="slidenum">
              <a:rPr lang="id-ID" smtClean="0"/>
              <a:pPr>
                <a:defRPr/>
              </a:pPr>
              <a:t>63</a:t>
            </a:fld>
            <a:endParaRPr lang="id-ID"/>
          </a:p>
        </p:txBody>
      </p:sp>
    </p:spTree>
  </p:cSld>
  <p:clrMapOvr>
    <a:masterClrMapping/>
  </p:clrMapOvr>
  <p:transition advClick="0">
    <p:random/>
    <p:sndAc>
      <p:stSnd>
        <p:snd r:embed="rId2" name="WHOOSH.WAV"/>
      </p:stSnd>
    </p:sndAc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257907" y="2800768"/>
            <a:ext cx="4122127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Menentukan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Cakupan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bersama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Management)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Membuat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jadwal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Menentukan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Team Audit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Konfirmasi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distribusi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jadwal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auditee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Membuat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kompilasi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laporan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hasil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diserahkan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Top Management</a:t>
            </a:r>
          </a:p>
        </p:txBody>
      </p:sp>
      <p:cxnSp>
        <p:nvCxnSpPr>
          <p:cNvPr id="25" name="Straight Connector 24"/>
          <p:cNvCxnSpPr/>
          <p:nvPr/>
        </p:nvCxnSpPr>
        <p:spPr>
          <a:xfrm rot="16200000" flipH="1">
            <a:off x="2772507" y="4629568"/>
            <a:ext cx="3657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4800600" y="2800768"/>
            <a:ext cx="4122127" cy="3627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Melakukan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opening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closing meeting audit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Memonitor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progress status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setiap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CAR yang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timbul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Menilai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mengembangkan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keefektifan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internal audit yang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berlaku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saat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Memonitor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mengevaluasi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performa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Auditor.</a:t>
            </a:r>
          </a:p>
        </p:txBody>
      </p:sp>
      <p:sp>
        <p:nvSpPr>
          <p:cNvPr id="16" name="Rectangle 26">
            <a:extLst>
              <a:ext uri="{FF2B5EF4-FFF2-40B4-BE49-F238E27FC236}">
                <a16:creationId xmlns:a16="http://schemas.microsoft.com/office/drawing/2014/main" id="{1580FC42-1130-4312-94A0-C00C51A8D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733" y="1136602"/>
            <a:ext cx="516199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00CC"/>
                </a:solidFill>
                <a:effectLst>
                  <a:reflection blurRad="6350" stA="55000" endA="300" endPos="45500" dir="5400000" sy="-100000" algn="bl" rotWithShape="0"/>
                </a:effectLst>
                <a:latin typeface="Impact" pitchFamily="34" charset="0"/>
                <a:cs typeface="Browallia New" pitchFamily="34" charset="-34"/>
              </a:rPr>
              <a:t>Auditor Internal</a:t>
            </a:r>
            <a:endParaRPr lang="en-US" sz="6000" dirty="0">
              <a:solidFill>
                <a:srgbClr val="0000CC"/>
              </a:solidFill>
              <a:effectLst>
                <a:reflection blurRad="6350" stA="55000" endA="300" endPos="45500" dir="5400000" sy="-100000" algn="bl" rotWithShape="0"/>
              </a:effectLst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56BCAA04-02A6-4992-AC6E-68280F7B0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48501"/>
            <a:ext cx="444112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Tanggung</a:t>
            </a:r>
            <a:r>
              <a:rPr lang="en-US" sz="40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Jawab</a:t>
            </a:r>
            <a:endParaRPr lang="en-US" sz="40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69369A-C7AA-42F3-855F-0EAB0F70D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8194" name="Picture 2" descr="Image result for auditor">
            <a:extLst>
              <a:ext uri="{FF2B5EF4-FFF2-40B4-BE49-F238E27FC236}">
                <a16:creationId xmlns:a16="http://schemas.microsoft.com/office/drawing/2014/main" id="{8C2567C1-504F-4C38-98EA-9459350C5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0"/>
            <a:ext cx="2902927" cy="281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658939-57CA-4124-B79C-1C1CF61E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3110051" y="1143000"/>
            <a:ext cx="516199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Auditor Internal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4282840" y="762000"/>
            <a:ext cx="3962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36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Tanggung</a:t>
            </a:r>
            <a:r>
              <a:rPr lang="en-US" sz="36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Jawab</a:t>
            </a:r>
            <a:endParaRPr lang="en-US" sz="36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16200000" flipH="1">
            <a:off x="2590800" y="4267200"/>
            <a:ext cx="3657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0" y="2490788"/>
            <a:ext cx="4255477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Mempersiapkan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check list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sebelum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dijalankan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Memeriksa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kesesuaian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dokumentasi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persyaratan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ISO 22301:2012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Memeriksa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pelaksanaan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operasi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dokumentasi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Mengumpulkan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mendokumentasikan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bukti-bukti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obyektif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4583723" y="2490788"/>
            <a:ext cx="4255477" cy="3757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Meminta konfirmasi temuan kepada auditee atas temuan yang didapat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Mencatat dan melaporkan dengan jelas penemuan-penemuan audit kepada penanggung jawab area yang diaudit.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Verifikasi tindakan perbaikan yang telah dilakukan.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35F88-90E1-4EC7-ACE4-8E4C67F81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EEEFE3-7F9B-4C96-A68B-D64D29B8C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10735" y="0"/>
            <a:ext cx="2361064" cy="2286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BFA8F-5430-4FF1-B1D7-38B8E3B6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4C1715-3378-4124-965F-62A529F39913}"/>
              </a:ext>
            </a:extLst>
          </p:cNvPr>
          <p:cNvSpPr/>
          <p:nvPr/>
        </p:nvSpPr>
        <p:spPr>
          <a:xfrm>
            <a:off x="3352800" y="0"/>
            <a:ext cx="5791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179292" y="1600200"/>
            <a:ext cx="261321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 err="1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Auditee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-609600" y="304800"/>
            <a:ext cx="4191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Tanggung</a:t>
            </a:r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Jawab</a:t>
            </a:r>
            <a:endParaRPr lang="en-US" sz="44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3352800" y="304800"/>
            <a:ext cx="5710089" cy="647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Mempersiapkan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segala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keperluan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lancarnya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proses audit,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a.l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kerja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personel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pelaksana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record,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waktu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dan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mungkin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area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nyaman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Menjelaskan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hal-hal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ditanya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oleh auditor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sesungguhnya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dan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tidak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berbelit-belit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Akui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temuan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memang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benar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Melakukan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tindakan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perbaikan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dan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pencegahan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ditemukan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nonconformity.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Menghargai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sebagai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partner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dalam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membangun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suatu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kerja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efektif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8D5DAA-D638-498A-A0F3-6866C57D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3" y="3141822"/>
            <a:ext cx="2846531" cy="31762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5095C-58EF-47ED-BC44-66C13D79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779EE-F7B6-4B90-A54A-DFD8FB6B8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9" name="Picture 3" descr="D:\t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-2" y="272253"/>
            <a:ext cx="5627085" cy="6321978"/>
          </a:xfrm>
          <a:prstGeom prst="rect">
            <a:avLst/>
          </a:prstGeom>
          <a:noFill/>
        </p:spPr>
      </p:pic>
      <p:sp>
        <p:nvSpPr>
          <p:cNvPr id="532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912572" y="1648544"/>
            <a:ext cx="5046790" cy="4707805"/>
          </a:xfrm>
          <a:solidFill>
            <a:schemeClr val="tx1">
              <a:alpha val="80000"/>
            </a:schemeClr>
          </a:solidFill>
        </p:spPr>
        <p:txBody>
          <a:bodyPr/>
          <a:lstStyle/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r>
              <a:rPr lang="en-US" sz="1477" b="1" dirty="0">
                <a:solidFill>
                  <a:schemeClr val="bg1"/>
                </a:solidFill>
              </a:rPr>
              <a:t>JANGAN LUPA :</a:t>
            </a: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ISI SURVEY KEPUASAN PELANGGAN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COPY DAFTAR HADIR PESERTA UNTUK SERTIFIKAT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DAFTAR KE MAILING LIST Sentral Sistem </a:t>
            </a:r>
            <a:r>
              <a:rPr lang="en-US" sz="1477" b="1" dirty="0" err="1">
                <a:solidFill>
                  <a:schemeClr val="bg1"/>
                </a:solidFill>
              </a:rPr>
              <a:t>untuk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berdiskusi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dengan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para</a:t>
            </a: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  <a:buFontTx/>
              <a:buNone/>
            </a:pPr>
            <a:r>
              <a:rPr lang="en-US" sz="1477" b="1" dirty="0">
                <a:solidFill>
                  <a:schemeClr val="bg1"/>
                </a:solidFill>
              </a:rPr>
              <a:t>	</a:t>
            </a:r>
            <a:r>
              <a:rPr lang="en-US" sz="1477" b="1" dirty="0" err="1">
                <a:solidFill>
                  <a:schemeClr val="bg1"/>
                </a:solidFill>
              </a:rPr>
              <a:t>profesional</a:t>
            </a:r>
            <a:r>
              <a:rPr lang="en-US" sz="1477" b="1" dirty="0">
                <a:solidFill>
                  <a:schemeClr val="bg1"/>
                </a:solidFill>
              </a:rPr>
              <a:t>, </a:t>
            </a:r>
            <a:r>
              <a:rPr lang="en-US" sz="1477" b="1" dirty="0" err="1">
                <a:solidFill>
                  <a:schemeClr val="bg1"/>
                </a:solidFill>
              </a:rPr>
              <a:t>konsultan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dan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berbagai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pihak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terkait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hse-community@sentral-sistem.com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quality-technique@sentral-sistem.com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business-improvement@sentral-sistem.com  </a:t>
            </a:r>
            <a:endParaRPr lang="en-US" sz="738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SEGERA IMPLEMENTASIKAN PELATIHAN INI DI PERUSAHAAN ANDA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KUNJUNGI WEBSITE  http://www.sentralsistem.com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 err="1">
                <a:solidFill>
                  <a:schemeClr val="bg1"/>
                </a:solidFill>
              </a:rPr>
              <a:t>untuk</a:t>
            </a:r>
            <a:r>
              <a:rPr lang="en-US" sz="1477" b="1" dirty="0">
                <a:solidFill>
                  <a:schemeClr val="bg1"/>
                </a:solidFill>
              </a:rPr>
              <a:t> 	</a:t>
            </a:r>
            <a:r>
              <a:rPr lang="en-US" sz="1477" b="1" dirty="0" err="1">
                <a:solidFill>
                  <a:schemeClr val="bg1"/>
                </a:solidFill>
              </a:rPr>
              <a:t>informasi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lainnya</a:t>
            </a:r>
            <a:endParaRPr lang="en-US" sz="1477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2573" y="664355"/>
            <a:ext cx="5011650" cy="85946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985" b="1" dirty="0">
                <a:solidFill>
                  <a:srgbClr val="FFFF00"/>
                </a:solidFill>
              </a:rPr>
              <a:t>TERIMAKASIH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CE7E6-C2C4-4D6B-967A-5D99E87BE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9EC6C5-6A52-4028-8F00-C6B7601D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57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C4864-B30E-45BF-9A16-679CE0358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114800" y="0"/>
            <a:ext cx="50292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00" y="689765"/>
            <a:ext cx="4671472" cy="221599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r>
              <a:rPr lang="en-US" sz="13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 </a:t>
            </a:r>
            <a:endParaRPr lang="en-US" sz="138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24600" y="-57329"/>
            <a:ext cx="2807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>
                <a:solidFill>
                  <a:srgbClr val="FFFF00"/>
                </a:solidFill>
                <a:latin typeface="Brush Script MT" pitchFamily="66" charset="0"/>
              </a:rPr>
              <a:t>Definisi</a:t>
            </a:r>
            <a:r>
              <a:rPr lang="en-US" sz="7200" dirty="0">
                <a:solidFill>
                  <a:srgbClr val="FFFF00"/>
                </a:solidFill>
                <a:latin typeface="Brush Script MT" pitchFamily="66" charset="0"/>
              </a:rPr>
              <a:t>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267200" y="3037344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Pengujian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sistimatis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mandiri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terdokumentasi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memperoleh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BUKTI AUDIT</a:t>
            </a:r>
            <a:r>
              <a:rPr lang="en-US" sz="2400" b="1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mengevaluasinya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secara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obyektif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menentukan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sejauh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mana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KRITERIA AUDIT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dipenuhi</a:t>
            </a:r>
            <a:endParaRPr lang="en-US" sz="2400" i="1" u="sng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5791200" y="5943600"/>
            <a:ext cx="30892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600" b="1" i="1" dirty="0" err="1">
                <a:solidFill>
                  <a:schemeClr val="bg1"/>
                </a:solidFill>
                <a:latin typeface="Century Gothic" pitchFamily="34" charset="0"/>
              </a:rPr>
              <a:t>Sumber</a:t>
            </a:r>
            <a:r>
              <a:rPr lang="en-US" sz="1600" b="1" i="1" dirty="0">
                <a:solidFill>
                  <a:schemeClr val="bg1"/>
                </a:solidFill>
                <a:latin typeface="Century Gothic" pitchFamily="34" charset="0"/>
              </a:rPr>
              <a:t> ISO 19011 : 2018</a:t>
            </a:r>
            <a:endParaRPr lang="en-US" sz="1600" b="1" i="1" u="sng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33D3D-C0AF-480F-A060-97B360627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86AF41-2692-4B15-9677-023006844D77}"/>
              </a:ext>
            </a:extLst>
          </p:cNvPr>
          <p:cNvSpPr/>
          <p:nvPr/>
        </p:nvSpPr>
        <p:spPr>
          <a:xfrm>
            <a:off x="4114800" y="0"/>
            <a:ext cx="14082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5B99B-04F6-41E6-931A-D28908BEE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E4F59E-6ACB-490A-938E-D24BEA9F1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133600" y="-1"/>
            <a:ext cx="7010400" cy="68493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6E3B47-DCD9-4432-ABB6-2A26E0A82712}"/>
              </a:ext>
            </a:extLst>
          </p:cNvPr>
          <p:cNvSpPr/>
          <p:nvPr/>
        </p:nvSpPr>
        <p:spPr>
          <a:xfrm>
            <a:off x="-230687" y="4301"/>
            <a:ext cx="2440487" cy="6849397"/>
          </a:xfrm>
          <a:prstGeom prst="rect">
            <a:avLst/>
          </a:prstGeom>
          <a:solidFill>
            <a:srgbClr val="274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0" y="1287303"/>
            <a:ext cx="5257800" cy="5562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 </a:t>
            </a: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pendukung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mengenai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keberadaan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dan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kebenaran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suatu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hal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berhubungan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dengan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istem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anajemen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Monotype Sorts" charset="2"/>
              </a:rPr>
              <a:t>Bisa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Monotype Sorts" charset="2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Monotype Sorts" charset="2"/>
              </a:rPr>
              <a:t>berupa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Monotype Sorts" charset="2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Monotype Sorts" charset="2"/>
              </a:rPr>
              <a:t>bukti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Monotype Sorts" charset="2"/>
              </a:rPr>
              <a:t> audit :</a:t>
            </a:r>
          </a:p>
          <a:p>
            <a:pPr marL="342900" indent="-342900">
              <a:spcBef>
                <a:spcPct val="50000"/>
              </a:spcBef>
              <a:buFont typeface="+mj-lt"/>
              <a:buAutoNum type="arabicPeriod"/>
            </a:pP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FAKTA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diperoleh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selama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observasi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misalnya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hasil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observasi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menunjukkan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bahwa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pekerja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mengikuti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standard/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instruksi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kerja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>
              <a:spcBef>
                <a:spcPct val="50000"/>
              </a:spcBef>
              <a:buFont typeface="+mj-lt"/>
              <a:buAutoNum type="arabicPeriod"/>
            </a:pP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REKAMAN (</a:t>
            </a: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catatan</a:t>
            </a: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),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misalnya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</a:t>
            </a:r>
            <a:r>
              <a:rPr lang="id-ID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hasil pengukuran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nilai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ambang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batas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kebisingan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indent="-342900">
              <a:spcBef>
                <a:spcPct val="50000"/>
              </a:spcBef>
              <a:buFont typeface="+mj-lt"/>
              <a:buAutoNum type="arabicPeriod"/>
            </a:pP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PERNYATAAN yang </a:t>
            </a: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bersangkutan</a:t>
            </a: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dengan</a:t>
            </a: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pelaksanaan</a:t>
            </a: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dari</a:t>
            </a: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sebuah</a:t>
            </a: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u="sng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kriteria</a:t>
            </a:r>
            <a:r>
              <a:rPr lang="en-US" b="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audit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misalnya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manajemen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atau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karyawan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memahami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Kebijakan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Sasaran</a:t>
            </a:r>
            <a:r>
              <a:rPr lang="id-ID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 Program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manajemen</a:t>
            </a:r>
            <a:endParaRPr lang="en-US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  <a:buClr>
                <a:schemeClr val="bg1"/>
              </a:buClr>
              <a:buFont typeface="Wingdings 2" pitchFamily="18" charset="2"/>
              <a:buNone/>
            </a:pP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Berdasarkan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pengamatan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observasi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),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Pengukuran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valuasi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engujian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dapat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diverifikasi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keabsahannya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00200" y="112279"/>
            <a:ext cx="357822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72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obYektif</a:t>
            </a:r>
            <a:endParaRPr lang="en-US" sz="7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0896" y="352588"/>
            <a:ext cx="15552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FFFF00"/>
                </a:solidFill>
                <a:latin typeface="Brush Script MT" pitchFamily="66" charset="0"/>
              </a:rPr>
              <a:t>Bukti</a:t>
            </a:r>
            <a:endParaRPr lang="en-US" sz="6000" dirty="0">
              <a:solidFill>
                <a:srgbClr val="FFFF00"/>
              </a:solidFill>
              <a:latin typeface="Brush Script MT" pitchFamily="66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78B30E-94CC-4B5D-9954-288A3472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BC5E49-7246-4CE8-8CE0-0FEAC58DB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BE8766-8B54-4F97-8A08-5A7482017DDC}"/>
              </a:ext>
            </a:extLst>
          </p:cNvPr>
          <p:cNvSpPr/>
          <p:nvPr/>
        </p:nvSpPr>
        <p:spPr>
          <a:xfrm>
            <a:off x="9357" y="0"/>
            <a:ext cx="3687304" cy="6858000"/>
          </a:xfrm>
          <a:prstGeom prst="rect">
            <a:avLst/>
          </a:prstGeom>
          <a:solidFill>
            <a:srgbClr val="CC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05200" y="0"/>
            <a:ext cx="5629443" cy="6858000"/>
          </a:xfrm>
          <a:prstGeom prst="rect">
            <a:avLst/>
          </a:prstGeom>
          <a:solidFill>
            <a:srgbClr val="6962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04800" y="627185"/>
            <a:ext cx="308770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9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99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audit</a:t>
            </a:r>
            <a:endParaRPr lang="en-US" sz="9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99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200" y="152400"/>
            <a:ext cx="2212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solidFill>
                  <a:schemeClr val="accent3">
                    <a:lumMod val="50000"/>
                  </a:schemeClr>
                </a:solidFill>
                <a:latin typeface="Impact" pitchFamily="34" charset="0"/>
              </a:rPr>
              <a:t>Kriteria</a:t>
            </a:r>
            <a:r>
              <a:rPr lang="en-US" sz="4800" dirty="0">
                <a:solidFill>
                  <a:schemeClr val="accent3">
                    <a:lumMod val="50000"/>
                  </a:schemeClr>
                </a:solidFill>
                <a:latin typeface="Impact" pitchFamily="34" charset="0"/>
              </a:rPr>
              <a:t> 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3696661" y="627185"/>
            <a:ext cx="5389563" cy="47244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Sistem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vs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Persyaratan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</a:p>
          <a:p>
            <a:pPr marR="0" lvl="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tabLst/>
              <a:defRPr/>
            </a:pP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Kesesuaian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isi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dokumen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dengan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lang="en-US" sz="2000" u="sng" dirty="0" err="1">
                <a:solidFill>
                  <a:schemeClr val="bg1"/>
                </a:solidFill>
              </a:rPr>
              <a:t>persyaratan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misalnya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: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persyaratan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ISO </a:t>
            </a:r>
            <a:r>
              <a:rPr lang="en-US" sz="2000" dirty="0">
                <a:solidFill>
                  <a:schemeClr val="bg1"/>
                </a:solidFill>
              </a:rPr>
              <a:t>22301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menyatakan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bahwa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harus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ada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</a:p>
          <a:p>
            <a:pPr marR="0" lvl="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Dokumen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Kerja</a:t>
            </a: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vs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</a:t>
            </a: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okumen lainnya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R="0" lvl="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Keterkaitan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antar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dokumen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,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keterkaitan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antara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prosedur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dengan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instruksi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kerja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dan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recordnya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,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keterkaitan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antara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id-ID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Manual Perusahaan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dengan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pro</a:t>
            </a:r>
            <a:r>
              <a:rPr kumimoji="0" lang="id-ID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edur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dst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.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Dokumen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kerja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vs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Pelaksanaan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ct val="5000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Kesesuaian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pelaksanaan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dan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prosedur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tertulisnya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misalnya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: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prosedur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menyatakan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bahwa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ketika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ada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kontraktor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bekerja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harus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ada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ijin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kerja</a:t>
            </a: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aktualnya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: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ijin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kerja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tidak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dibuatkan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Standard vs Aktual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id-ID" sz="2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kesesuaian standard baku mutu vs aktual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49824-37B8-41F0-9D32-137FEFD41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DD5D7-ECB0-4E9B-98C5-6B84F3BA330C}"/>
              </a:ext>
            </a:extLst>
          </p:cNvPr>
          <p:cNvSpPr txBox="1"/>
          <p:nvPr/>
        </p:nvSpPr>
        <p:spPr>
          <a:xfrm>
            <a:off x="218203" y="2485138"/>
            <a:ext cx="30877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Seperangkat</a:t>
            </a:r>
            <a:r>
              <a:rPr lang="en-US" sz="2000" dirty="0"/>
              <a:t> </a:t>
            </a:r>
            <a:r>
              <a:rPr lang="en-US" sz="2000" dirty="0" err="1"/>
              <a:t>Persyaratan</a:t>
            </a:r>
            <a:r>
              <a:rPr lang="en-US" sz="2000" dirty="0"/>
              <a:t> yang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referensi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perbandingan</a:t>
            </a:r>
            <a:r>
              <a:rPr lang="en-US" sz="2000" dirty="0"/>
              <a:t> </a:t>
            </a:r>
            <a:r>
              <a:rPr lang="en-US" sz="2000" dirty="0" err="1"/>
              <a:t>bukti</a:t>
            </a:r>
            <a:r>
              <a:rPr lang="en-US" sz="2000" dirty="0"/>
              <a:t> </a:t>
            </a:r>
            <a:r>
              <a:rPr lang="en-US" sz="2000" dirty="0" err="1"/>
              <a:t>obyektif</a:t>
            </a:r>
            <a:r>
              <a:rPr lang="en-US" sz="2000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ECDAE4-31E5-4EC5-B5C5-9B63A7FF9394}"/>
              </a:ext>
            </a:extLst>
          </p:cNvPr>
          <p:cNvSpPr/>
          <p:nvPr/>
        </p:nvSpPr>
        <p:spPr>
          <a:xfrm>
            <a:off x="3505200" y="0"/>
            <a:ext cx="64276" cy="6858000"/>
          </a:xfrm>
          <a:prstGeom prst="rect">
            <a:avLst/>
          </a:prstGeom>
          <a:solidFill>
            <a:srgbClr val="CC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779247-0A48-437E-98F9-3D1E71D45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454474"/>
            <a:ext cx="3350037" cy="1884396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3A72DFC8-8729-495B-A0D4-23933152E61D}"/>
              </a:ext>
            </a:extLst>
          </p:cNvPr>
          <p:cNvSpPr/>
          <p:nvPr/>
        </p:nvSpPr>
        <p:spPr>
          <a:xfrm>
            <a:off x="3639451" y="663507"/>
            <a:ext cx="246749" cy="221397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EED01AD-AFC0-45A7-B931-D10135E13199}"/>
              </a:ext>
            </a:extLst>
          </p:cNvPr>
          <p:cNvSpPr/>
          <p:nvPr/>
        </p:nvSpPr>
        <p:spPr>
          <a:xfrm>
            <a:off x="3642285" y="2056650"/>
            <a:ext cx="246749" cy="221397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BF0523E-18CF-499D-AFC5-1629E79A4A65}"/>
              </a:ext>
            </a:extLst>
          </p:cNvPr>
          <p:cNvSpPr/>
          <p:nvPr/>
        </p:nvSpPr>
        <p:spPr>
          <a:xfrm>
            <a:off x="3646900" y="3691248"/>
            <a:ext cx="246749" cy="221397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1EB87E28-8518-4272-B0D6-29C69C3ABE21}"/>
              </a:ext>
            </a:extLst>
          </p:cNvPr>
          <p:cNvSpPr/>
          <p:nvPr/>
        </p:nvSpPr>
        <p:spPr>
          <a:xfrm>
            <a:off x="3649204" y="5215147"/>
            <a:ext cx="246749" cy="221397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71C7A-6CD3-4671-A473-26670C5E5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Audit ISO 22301:2012,1/ Rev 0 (c)Copyright. Sentral Sistem, Sep 2018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2081</TotalTime>
  <Words>4933</Words>
  <Application>Microsoft Office PowerPoint</Application>
  <PresentationFormat>On-screen Show (4:3)</PresentationFormat>
  <Paragraphs>889</Paragraphs>
  <Slides>67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5" baseType="lpstr">
      <vt:lpstr>Aharoni</vt:lpstr>
      <vt:lpstr>Arial</vt:lpstr>
      <vt:lpstr>Arial Black</vt:lpstr>
      <vt:lpstr>Arial Narrow</vt:lpstr>
      <vt:lpstr>Basic Light ltd</vt:lpstr>
      <vt:lpstr>Berlin Sans FB</vt:lpstr>
      <vt:lpstr>Brush Script MT</vt:lpstr>
      <vt:lpstr>Calibri</vt:lpstr>
      <vt:lpstr>Century Gothic</vt:lpstr>
      <vt:lpstr>Comic Sans MS</vt:lpstr>
      <vt:lpstr>Courier New</vt:lpstr>
      <vt:lpstr>Impact</vt:lpstr>
      <vt:lpstr>Monotype Sorts</vt:lpstr>
      <vt:lpstr>Times New Roman</vt:lpstr>
      <vt:lpstr>Verdana</vt:lpstr>
      <vt:lpstr>Wingdings</vt:lpstr>
      <vt:lpstr>Wingdings 2</vt:lpstr>
      <vt:lpstr>Office Theme</vt:lpstr>
      <vt:lpstr>PowerPoint Presentation</vt:lpstr>
      <vt:lpstr>PowerPoint Presentation</vt:lpstr>
      <vt:lpstr>Penjelasan Training</vt:lpstr>
      <vt:lpstr>AUDIT</vt:lpstr>
      <vt:lpstr>PowerPoint Presentation</vt:lpstr>
      <vt:lpstr>Tujuan Internal Audit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Personel Behavior Seorang Auditor</vt:lpstr>
      <vt:lpstr>Fungsi Internal Audit yang baik ! </vt:lpstr>
      <vt:lpstr>PowerPoint Presentation</vt:lpstr>
      <vt:lpstr>PowerPoint Presentation</vt:lpstr>
      <vt:lpstr>PowerPoint Presentation</vt:lpstr>
      <vt:lpstr>Fase-Fase</vt:lpstr>
      <vt:lpstr>Fase I : Perencanaan Audit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Diskusi kelompok</vt:lpstr>
      <vt:lpstr>Contoh Checklist Audit</vt:lpstr>
      <vt:lpstr>PowerPoint Presentation</vt:lpstr>
      <vt:lpstr>PowerPoint Presentation</vt:lpstr>
      <vt:lpstr>PowerPoint Presentation</vt:lpstr>
      <vt:lpstr>Siklus Pelaksanaan Audit</vt:lpstr>
      <vt:lpstr>PELAKSANAAN AUDIT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TEKNIK SAMPLING UNTUK MAMPU MENGGALI KELEMAHAN SISTEM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Studi Kasus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Cecep</dc:creator>
  <cp:lastModifiedBy>Document_Control</cp:lastModifiedBy>
  <cp:revision>285</cp:revision>
  <dcterms:created xsi:type="dcterms:W3CDTF">2006-08-16T00:00:00Z</dcterms:created>
  <dcterms:modified xsi:type="dcterms:W3CDTF">2021-05-03T06:19:42Z</dcterms:modified>
</cp:coreProperties>
</file>